
<file path=[Content_Types].xml><?xml version="1.0" encoding="utf-8"?>
<Types xmlns="http://schemas.openxmlformats.org/package/2006/content-types">
  <Default Extension="Default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4"/>
  </p:sldMasterIdLst>
  <p:notesMasterIdLst>
    <p:notesMasterId r:id="rId85"/>
  </p:notesMasterIdLst>
  <p:sldIdLst>
    <p:sldId id="276" r:id="rId5"/>
    <p:sldId id="258" r:id="rId6"/>
    <p:sldId id="319" r:id="rId7"/>
    <p:sldId id="267" r:id="rId8"/>
    <p:sldId id="274" r:id="rId9"/>
    <p:sldId id="273" r:id="rId10"/>
    <p:sldId id="264" r:id="rId11"/>
    <p:sldId id="296" r:id="rId12"/>
    <p:sldId id="297" r:id="rId13"/>
    <p:sldId id="298" r:id="rId14"/>
    <p:sldId id="299" r:id="rId15"/>
    <p:sldId id="301" r:id="rId16"/>
    <p:sldId id="279" r:id="rId17"/>
    <p:sldId id="304" r:id="rId18"/>
    <p:sldId id="303" r:id="rId19"/>
    <p:sldId id="307" r:id="rId20"/>
    <p:sldId id="300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08" r:id="rId29"/>
    <p:sldId id="310" r:id="rId30"/>
    <p:sldId id="309" r:id="rId31"/>
    <p:sldId id="311" r:id="rId32"/>
    <p:sldId id="312" r:id="rId33"/>
    <p:sldId id="313" r:id="rId34"/>
    <p:sldId id="327" r:id="rId35"/>
    <p:sldId id="328" r:id="rId36"/>
    <p:sldId id="329" r:id="rId37"/>
    <p:sldId id="330" r:id="rId38"/>
    <p:sldId id="331" r:id="rId39"/>
    <p:sldId id="332" r:id="rId40"/>
    <p:sldId id="314" r:id="rId41"/>
    <p:sldId id="316" r:id="rId42"/>
    <p:sldId id="315" r:id="rId43"/>
    <p:sldId id="317" r:id="rId44"/>
    <p:sldId id="318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3" r:id="rId53"/>
    <p:sldId id="345" r:id="rId54"/>
    <p:sldId id="347" r:id="rId55"/>
    <p:sldId id="346" r:id="rId56"/>
    <p:sldId id="348" r:id="rId57"/>
    <p:sldId id="340" r:id="rId58"/>
    <p:sldId id="341" r:id="rId59"/>
    <p:sldId id="342" r:id="rId60"/>
    <p:sldId id="353" r:id="rId61"/>
    <p:sldId id="354" r:id="rId62"/>
    <p:sldId id="357" r:id="rId63"/>
    <p:sldId id="358" r:id="rId64"/>
    <p:sldId id="350" r:id="rId65"/>
    <p:sldId id="351" r:id="rId66"/>
    <p:sldId id="352" r:id="rId67"/>
    <p:sldId id="356" r:id="rId68"/>
    <p:sldId id="355" r:id="rId69"/>
    <p:sldId id="360" r:id="rId70"/>
    <p:sldId id="359" r:id="rId71"/>
    <p:sldId id="361" r:id="rId72"/>
    <p:sldId id="288" r:id="rId73"/>
    <p:sldId id="275" r:id="rId74"/>
    <p:sldId id="289" r:id="rId75"/>
    <p:sldId id="291" r:id="rId76"/>
    <p:sldId id="292" r:id="rId77"/>
    <p:sldId id="293" r:id="rId78"/>
    <p:sldId id="294" r:id="rId79"/>
    <p:sldId id="295" r:id="rId80"/>
    <p:sldId id="259" r:id="rId81"/>
    <p:sldId id="281" r:id="rId82"/>
    <p:sldId id="362" r:id="rId83"/>
    <p:sldId id="256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E04"/>
    <a:srgbClr val="0996FF"/>
    <a:srgbClr val="21A0FF"/>
    <a:srgbClr val="3EA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A25E2-1CCC-46AD-B5C5-7A04A48A994E}" v="7312" dt="2025-02-24T15:58:07.273"/>
    <p1510:client id="{2E6E0259-A632-4692-820E-8762A977715A}" v="31" dt="2025-02-24T21:29:50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FEC14-99AA-4C44-9BD6-505FE6209A09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3C3E7-8BCB-4EA7-B00F-CBEABC23CC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758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3C3E7-8BCB-4EA7-B00F-CBEABC23CC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30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BFA0B-C300-1097-8404-258615485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3161876-E89C-7AE5-4C4F-280077C69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975DA2-A618-0AD7-B8F8-2C0F3C09E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B29B7D-12E3-D165-DA5E-79D041467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3C3E7-8BCB-4EA7-B00F-CBEABC23CC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41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257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70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43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003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269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87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071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9137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56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32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17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6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59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44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1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96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2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574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Default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Default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Default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0C870-24BA-ADB5-7549-154CCD81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E15BDCC-50CB-334F-1AB9-766523C5B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DFD36CD-5F01-BCE6-60CE-8BF0EF4E0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F5E9EC1-352C-AB1E-603F-3CAEBE21D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76BDEE8-09AA-E123-D8CB-0FF4A00C6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6CFDC7D6-85DC-26B2-985F-249FB635E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6447F0C-2CAB-F170-19D0-2B3ADB01D73C}"/>
              </a:ext>
            </a:extLst>
          </p:cNvPr>
          <p:cNvSpPr txBox="1">
            <a:spLocks/>
          </p:cNvSpPr>
          <p:nvPr/>
        </p:nvSpPr>
        <p:spPr>
          <a:xfrm>
            <a:off x="540622" y="2090302"/>
            <a:ext cx="3739278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/>
              <a:t>Comparación del proceso de creación de Infraestructura en Azure y AWS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C92F2CC-CAC8-C9C6-B761-C6B1D3F18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7C0E75-C641-7321-0719-D92A6136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3085" y="2096370"/>
            <a:ext cx="2658465" cy="265846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DC7FDFFF-AC86-A7C5-E51F-D30C1A975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5" y="2078483"/>
            <a:ext cx="2672957" cy="26729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C0FA22-6C56-732E-E55B-521E9E5BF263}"/>
              </a:ext>
            </a:extLst>
          </p:cNvPr>
          <p:cNvSpPr txBox="1">
            <a:spLocks/>
          </p:cNvSpPr>
          <p:nvPr/>
        </p:nvSpPr>
        <p:spPr>
          <a:xfrm>
            <a:off x="32131" y="4196949"/>
            <a:ext cx="4603749" cy="2661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>
                <a:solidFill>
                  <a:srgbClr val="FC6E04"/>
                </a:solidFill>
              </a:rPr>
              <a:t>Esteban Garcés Pérez</a:t>
            </a:r>
            <a:br>
              <a:rPr lang="es-ES" sz="1600" dirty="0">
                <a:solidFill>
                  <a:srgbClr val="FC6E04"/>
                </a:solidFill>
              </a:rPr>
            </a:br>
            <a:r>
              <a:rPr lang="es-ES" sz="1600" dirty="0">
                <a:solidFill>
                  <a:srgbClr val="FC6E04"/>
                </a:solidFill>
              </a:rPr>
              <a:t>Christian Ballesteros Pérez</a:t>
            </a:r>
            <a:br>
              <a:rPr lang="es-ES" sz="1600" dirty="0">
                <a:solidFill>
                  <a:srgbClr val="FC6E04"/>
                </a:solidFill>
              </a:rPr>
            </a:br>
            <a:r>
              <a:rPr lang="es-ES" sz="1600" dirty="0">
                <a:solidFill>
                  <a:srgbClr val="FC6E04"/>
                </a:solidFill>
              </a:rPr>
              <a:t>Gonzalo Bravo Maroto</a:t>
            </a:r>
          </a:p>
        </p:txBody>
      </p:sp>
    </p:spTree>
    <p:extLst>
      <p:ext uri="{BB962C8B-B14F-4D97-AF65-F5344CB8AC3E}">
        <p14:creationId xmlns:p14="http://schemas.microsoft.com/office/powerpoint/2010/main" val="59029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FD1D1-3A08-87CC-AEA4-449DB33F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D9C3CB-130C-010B-B57B-437CF9CB43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226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1FE33B-2E07-F8FD-D2B9-86FBDB43F6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6" b="12096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0D0D9BE-4C82-7FAE-4FB7-E217ACB48339}"/>
              </a:ext>
            </a:extLst>
          </p:cNvPr>
          <p:cNvSpPr/>
          <p:nvPr/>
        </p:nvSpPr>
        <p:spPr>
          <a:xfrm>
            <a:off x="758263" y="748793"/>
            <a:ext cx="248247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BCC8507-2366-B794-EF5E-EF9756188CF5}"/>
              </a:ext>
            </a:extLst>
          </p:cNvPr>
          <p:cNvSpPr/>
          <p:nvPr/>
        </p:nvSpPr>
        <p:spPr>
          <a:xfrm>
            <a:off x="2418603" y="1180269"/>
            <a:ext cx="1393638" cy="172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05EFD7-58E6-3A39-E170-4B6C4B04862D}"/>
              </a:ext>
            </a:extLst>
          </p:cNvPr>
          <p:cNvSpPr/>
          <p:nvPr/>
        </p:nvSpPr>
        <p:spPr>
          <a:xfrm>
            <a:off x="2418603" y="1352740"/>
            <a:ext cx="1716368" cy="172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8A96A4-1324-C457-16A8-FF27C39BE72D}"/>
              </a:ext>
            </a:extLst>
          </p:cNvPr>
          <p:cNvSpPr/>
          <p:nvPr/>
        </p:nvSpPr>
        <p:spPr>
          <a:xfrm>
            <a:off x="1246765" y="4559133"/>
            <a:ext cx="9705864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1604764-13DD-F583-3A61-73F72EDAB56E}"/>
              </a:ext>
            </a:extLst>
          </p:cNvPr>
          <p:cNvSpPr/>
          <p:nvPr/>
        </p:nvSpPr>
        <p:spPr>
          <a:xfrm>
            <a:off x="2524875" y="1534938"/>
            <a:ext cx="2948078" cy="437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3A281A-CF99-81F4-0389-E93245A1CD2B}"/>
              </a:ext>
            </a:extLst>
          </p:cNvPr>
          <p:cNvSpPr/>
          <p:nvPr/>
        </p:nvSpPr>
        <p:spPr>
          <a:xfrm>
            <a:off x="758263" y="1972009"/>
            <a:ext cx="495227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2BF7F4D-EBF4-FC21-78AA-5960723E1D7C}"/>
              </a:ext>
            </a:extLst>
          </p:cNvPr>
          <p:cNvSpPr/>
          <p:nvPr/>
        </p:nvSpPr>
        <p:spPr>
          <a:xfrm>
            <a:off x="1253490" y="4860762"/>
            <a:ext cx="1214045" cy="145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434398-5C8D-F205-CA82-EDF8711B4AB7}"/>
              </a:ext>
            </a:extLst>
          </p:cNvPr>
          <p:cNvSpPr/>
          <p:nvPr/>
        </p:nvSpPr>
        <p:spPr>
          <a:xfrm>
            <a:off x="2867808" y="1972009"/>
            <a:ext cx="554468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DA32E9D-233B-3342-028C-19CFE848BACB}"/>
              </a:ext>
            </a:extLst>
          </p:cNvPr>
          <p:cNvSpPr/>
          <p:nvPr/>
        </p:nvSpPr>
        <p:spPr>
          <a:xfrm>
            <a:off x="4948815" y="1971057"/>
            <a:ext cx="806525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A2B02E9-0814-D0FA-2E75-4546F3F6C555}"/>
              </a:ext>
            </a:extLst>
          </p:cNvPr>
          <p:cNvSpPr/>
          <p:nvPr/>
        </p:nvSpPr>
        <p:spPr>
          <a:xfrm>
            <a:off x="6965874" y="1958180"/>
            <a:ext cx="554468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081A51D-3428-4A82-580D-587A83422657}"/>
              </a:ext>
            </a:extLst>
          </p:cNvPr>
          <p:cNvSpPr/>
          <p:nvPr/>
        </p:nvSpPr>
        <p:spPr>
          <a:xfrm>
            <a:off x="758263" y="2396417"/>
            <a:ext cx="599890" cy="272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01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" grpId="0" animBg="1"/>
      <p:bldP spid="3" grpId="0" animBg="1"/>
      <p:bldP spid="13" grpId="0" animBg="1"/>
      <p:bldP spid="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55127-DE35-C409-3823-F4543B23B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E5A402F-E89B-F8CD-B10E-277F54F2B2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7" b="5747"/>
          <a:stretch/>
        </p:blipFill>
        <p:spPr>
          <a:xfrm>
            <a:off x="100856" y="113577"/>
            <a:ext cx="11981329" cy="5209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AB0EDCB-4572-F09E-0CF7-78C2C6BCF65E}"/>
              </a:ext>
            </a:extLst>
          </p:cNvPr>
          <p:cNvSpPr/>
          <p:nvPr/>
        </p:nvSpPr>
        <p:spPr>
          <a:xfrm>
            <a:off x="116914" y="570971"/>
            <a:ext cx="2750894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782F51B-B21C-3EB2-82C6-E82EE2DEFC8C}"/>
              </a:ext>
            </a:extLst>
          </p:cNvPr>
          <p:cNvSpPr/>
          <p:nvPr/>
        </p:nvSpPr>
        <p:spPr>
          <a:xfrm>
            <a:off x="253626" y="1075072"/>
            <a:ext cx="8890374" cy="502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A30662-7B5C-0A2B-134B-5C7219C51CE0}"/>
              </a:ext>
            </a:extLst>
          </p:cNvPr>
          <p:cNvSpPr/>
          <p:nvPr/>
        </p:nvSpPr>
        <p:spPr>
          <a:xfrm>
            <a:off x="147691" y="1857891"/>
            <a:ext cx="10045179" cy="81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0F0A1F-C5D2-D9CB-6CC6-5344926D1D43}"/>
              </a:ext>
            </a:extLst>
          </p:cNvPr>
          <p:cNvSpPr/>
          <p:nvPr/>
        </p:nvSpPr>
        <p:spPr>
          <a:xfrm>
            <a:off x="147691" y="2669240"/>
            <a:ext cx="8411362" cy="880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3223CA-E3E4-A73B-F45C-70900C59C514}"/>
              </a:ext>
            </a:extLst>
          </p:cNvPr>
          <p:cNvSpPr/>
          <p:nvPr/>
        </p:nvSpPr>
        <p:spPr>
          <a:xfrm>
            <a:off x="147691" y="3629296"/>
            <a:ext cx="8411362" cy="1594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 descr="Interfaz de usuario gráfica, Texto, Aplicación, Word, Correo electrónico&#10;&#10;El contenido generado por IA puede ser incorrecto.">
            <a:extLst>
              <a:ext uri="{FF2B5EF4-FFF2-40B4-BE49-F238E27FC236}">
                <a16:creationId xmlns:a16="http://schemas.microsoft.com/office/drawing/2014/main" id="{10A8BAB6-0FE3-C8B2-3A7E-9F13BBDE3E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16" y="411786"/>
            <a:ext cx="5705407" cy="4911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42A0906-1B9D-4861-7FFD-8E4B28662CF0}"/>
              </a:ext>
            </a:extLst>
          </p:cNvPr>
          <p:cNvSpPr/>
          <p:nvPr/>
        </p:nvSpPr>
        <p:spPr>
          <a:xfrm>
            <a:off x="3755780" y="2852138"/>
            <a:ext cx="4711022" cy="186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16B990C-D429-FA5B-C086-4911A66C3DF8}"/>
              </a:ext>
            </a:extLst>
          </p:cNvPr>
          <p:cNvSpPr/>
          <p:nvPr/>
        </p:nvSpPr>
        <p:spPr>
          <a:xfrm>
            <a:off x="3755780" y="3041901"/>
            <a:ext cx="4711022" cy="318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98E0624-25BF-CDB0-08D6-9640F06A4DC6}"/>
              </a:ext>
            </a:extLst>
          </p:cNvPr>
          <p:cNvSpPr/>
          <p:nvPr/>
        </p:nvSpPr>
        <p:spPr>
          <a:xfrm>
            <a:off x="6576646" y="3363186"/>
            <a:ext cx="1890156" cy="64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B8FAE72-7DE3-68F4-3414-F380E3F22F8A}"/>
              </a:ext>
            </a:extLst>
          </p:cNvPr>
          <p:cNvSpPr/>
          <p:nvPr/>
        </p:nvSpPr>
        <p:spPr>
          <a:xfrm>
            <a:off x="7395129" y="4626352"/>
            <a:ext cx="1140419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" grpId="0" animBg="1"/>
      <p:bldP spid="2" grpId="1" animBg="1"/>
      <p:bldP spid="3" grpId="0" animBg="1"/>
      <p:bldP spid="3" grpId="1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2804B-126F-5EF8-7129-497AE936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F97B7A1-12F3-143D-E109-1F7CA1FED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10248E1A-9AF9-D841-CD83-245201C6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16E677-362F-A83B-F2A8-E6269FF0D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C70DDD9-9CF6-5192-A834-5D7F1A64A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E23D13-D067-49A2-39A2-261B9786EA9C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Instancia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(o </a:t>
            </a:r>
            <a:r>
              <a:rPr lang="en-US" sz="4400" dirty="0" err="1"/>
              <a:t>máquina</a:t>
            </a:r>
            <a:r>
              <a:rPr lang="en-US" sz="4400" dirty="0"/>
              <a:t> Virtual)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49095E-226B-7929-87D6-8DAA66E87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62D658-9130-6673-E9BB-B0657D4D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1C70AD-E0F5-7D73-0FB2-1E425F780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F67A7A-6722-33D6-350B-C1A55A29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4A3553-E67E-A78E-C87E-6F361706716E}"/>
              </a:ext>
            </a:extLst>
          </p:cNvPr>
          <p:cNvSpPr txBox="1">
            <a:spLocks/>
          </p:cNvSpPr>
          <p:nvPr/>
        </p:nvSpPr>
        <p:spPr>
          <a:xfrm>
            <a:off x="2477400" y="423866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21166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C98A8A-AD8D-BA02-E1DC-768A0966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E33840B-D781-B0E6-DBC3-BD5FFF5E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66AC3C-D6B1-8F92-CBE3-8EA7DD013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4927BDD-1AD4-0297-DBAF-0D86288BA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A098F4-AA97-0768-0051-390922D27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B26EAD-3127-AB1D-91A9-6FFC8343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7FE898-42E9-99EF-E511-AC1D7D473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" y="934573"/>
            <a:ext cx="9105270" cy="735510"/>
          </a:xfrm>
          <a:prstGeom prst="rect">
            <a:avLst/>
          </a:prstGeom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533228C1-4E74-DD97-1810-4DD827606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73" y="2944691"/>
            <a:ext cx="3221738" cy="684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5EB599-AA57-39E3-8061-EECC5B0B2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632" y="3733696"/>
            <a:ext cx="1377500" cy="684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647C47-2E45-3AA0-65A5-958FC97D2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103" y="4509257"/>
            <a:ext cx="3044903" cy="684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703A5B-C27F-E784-A678-1CFB4E662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2456" y="6078067"/>
            <a:ext cx="3310960" cy="684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B9DB0C-4C2C-5A8E-4F0F-7AAAF9ACD4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2456" y="5293668"/>
            <a:ext cx="2490985" cy="684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05F5733-436E-4EF9-8736-5367A8BB7D17}"/>
              </a:ext>
            </a:extLst>
          </p:cNvPr>
          <p:cNvSpPr/>
          <p:nvPr/>
        </p:nvSpPr>
        <p:spPr>
          <a:xfrm>
            <a:off x="1431361" y="1111746"/>
            <a:ext cx="1977470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AB936EB-1E48-5145-56B4-EB6368D6CC72}"/>
              </a:ext>
            </a:extLst>
          </p:cNvPr>
          <p:cNvSpPr txBox="1">
            <a:spLocks/>
          </p:cNvSpPr>
          <p:nvPr/>
        </p:nvSpPr>
        <p:spPr>
          <a:xfrm>
            <a:off x="1973925" y="229975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Comando</a:t>
            </a:r>
            <a:r>
              <a:rPr lang="en-US" sz="2000" dirty="0"/>
              <a:t> principal para </a:t>
            </a:r>
            <a:r>
              <a:rPr lang="en-US" sz="2000" dirty="0" err="1"/>
              <a:t>lanzar</a:t>
            </a:r>
            <a:r>
              <a:rPr lang="en-US" sz="2000" dirty="0"/>
              <a:t> </a:t>
            </a:r>
            <a:r>
              <a:rPr lang="en-US" sz="2000" dirty="0" err="1"/>
              <a:t>nuevas</a:t>
            </a:r>
            <a:r>
              <a:rPr lang="en-US" sz="2000" dirty="0"/>
              <a:t> </a:t>
            </a:r>
            <a:r>
              <a:rPr lang="en-US" sz="2000" dirty="0" err="1"/>
              <a:t>instancias</a:t>
            </a:r>
            <a:r>
              <a:rPr lang="en-US" sz="2000" dirty="0"/>
              <a:t> EC2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59A724-6E52-5407-6D67-7B35FF759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8408" y="2158315"/>
            <a:ext cx="2736000" cy="684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8CE0A85-FD3C-2DB9-FDDB-8064748EC311}"/>
              </a:ext>
            </a:extLst>
          </p:cNvPr>
          <p:cNvSpPr txBox="1">
            <a:spLocks/>
          </p:cNvSpPr>
          <p:nvPr/>
        </p:nvSpPr>
        <p:spPr>
          <a:xfrm>
            <a:off x="1532966" y="3085944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Especifica</a:t>
            </a:r>
            <a:r>
              <a:rPr lang="en-US" sz="2000" dirty="0"/>
              <a:t> la ID de la AMI que se </a:t>
            </a:r>
            <a:r>
              <a:rPr lang="en-US" sz="2000" dirty="0" err="1"/>
              <a:t>utilizará</a:t>
            </a:r>
            <a:r>
              <a:rPr lang="en-US" sz="2000" dirty="0"/>
              <a:t> en las </a:t>
            </a:r>
            <a:r>
              <a:rPr lang="en-US" sz="2000" dirty="0" err="1"/>
              <a:t>instancias</a:t>
            </a:r>
            <a:endParaRPr lang="en-US" sz="20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0D619F-59F1-3D06-4B58-22B7EE18495D}"/>
              </a:ext>
            </a:extLst>
          </p:cNvPr>
          <p:cNvSpPr txBox="1">
            <a:spLocks/>
          </p:cNvSpPr>
          <p:nvPr/>
        </p:nvSpPr>
        <p:spPr>
          <a:xfrm>
            <a:off x="1592568" y="3859904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Definirá</a:t>
            </a:r>
            <a:r>
              <a:rPr lang="en-US" sz="2000" dirty="0"/>
              <a:t> </a:t>
            </a:r>
            <a:r>
              <a:rPr lang="en-US" sz="2000" dirty="0" err="1"/>
              <a:t>cuántas</a:t>
            </a:r>
            <a:r>
              <a:rPr lang="en-US" sz="2000" dirty="0"/>
              <a:t> </a:t>
            </a:r>
            <a:r>
              <a:rPr lang="en-US" sz="2000" dirty="0" err="1"/>
              <a:t>instancias</a:t>
            </a:r>
            <a:r>
              <a:rPr lang="en-US" sz="2000" dirty="0"/>
              <a:t> </a:t>
            </a:r>
            <a:r>
              <a:rPr lang="en-US" sz="2000" dirty="0" err="1"/>
              <a:t>desearemos</a:t>
            </a:r>
            <a:r>
              <a:rPr lang="en-US" sz="2000" dirty="0"/>
              <a:t> </a:t>
            </a:r>
            <a:r>
              <a:rPr lang="en-US" sz="2000" dirty="0" err="1"/>
              <a:t>lanzar</a:t>
            </a:r>
            <a:endParaRPr lang="en-US" sz="20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9550011-6217-5FC4-45A9-28EA7A9568A9}"/>
              </a:ext>
            </a:extLst>
          </p:cNvPr>
          <p:cNvSpPr txBox="1">
            <a:spLocks/>
          </p:cNvSpPr>
          <p:nvPr/>
        </p:nvSpPr>
        <p:spPr>
          <a:xfrm>
            <a:off x="1565223" y="4623171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Determinará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dirty="0" err="1"/>
              <a:t>instancia</a:t>
            </a:r>
            <a:r>
              <a:rPr lang="en-US" sz="2000" dirty="0"/>
              <a:t> que </a:t>
            </a:r>
            <a:r>
              <a:rPr lang="en-US" sz="2000" dirty="0" err="1"/>
              <a:t>deseamos</a:t>
            </a:r>
            <a:r>
              <a:rPr lang="en-US" sz="2000" dirty="0"/>
              <a:t> </a:t>
            </a:r>
            <a:r>
              <a:rPr lang="en-US" sz="2000" dirty="0" err="1"/>
              <a:t>lanzar</a:t>
            </a:r>
            <a:endParaRPr lang="en-US" sz="2000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EE25BA9-E664-0E48-6E52-AA6D5F752F56}"/>
              </a:ext>
            </a:extLst>
          </p:cNvPr>
          <p:cNvSpPr txBox="1">
            <a:spLocks/>
          </p:cNvSpPr>
          <p:nvPr/>
        </p:nvSpPr>
        <p:spPr>
          <a:xfrm>
            <a:off x="950816" y="5388003"/>
            <a:ext cx="7804295" cy="5699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Especifica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la clave SSH que se </a:t>
            </a:r>
            <a:r>
              <a:rPr lang="en-US" sz="2000" dirty="0" err="1"/>
              <a:t>usará</a:t>
            </a:r>
            <a:r>
              <a:rPr lang="en-US" sz="2000" dirty="0"/>
              <a:t> para acceder de forma remota a las </a:t>
            </a:r>
            <a:r>
              <a:rPr lang="en-US" sz="2000" dirty="0" err="1"/>
              <a:t>instancias</a:t>
            </a:r>
            <a:endParaRPr lang="en-US" sz="2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4C60CDB-4586-3CE7-8E4F-362C53E36EAB}"/>
              </a:ext>
            </a:extLst>
          </p:cNvPr>
          <p:cNvSpPr txBox="1">
            <a:spLocks/>
          </p:cNvSpPr>
          <p:nvPr/>
        </p:nvSpPr>
        <p:spPr>
          <a:xfrm>
            <a:off x="950816" y="6210599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Asocia</a:t>
            </a:r>
            <a:r>
              <a:rPr lang="en-US" sz="2000" dirty="0"/>
              <a:t> las </a:t>
            </a:r>
            <a:r>
              <a:rPr lang="en-US" sz="2000" dirty="0" err="1"/>
              <a:t>instancias</a:t>
            </a:r>
            <a:r>
              <a:rPr lang="en-US" sz="2000" dirty="0"/>
              <a:t> a un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r>
              <a:rPr lang="en-US" sz="2000" dirty="0"/>
              <a:t> </a:t>
            </a:r>
            <a:r>
              <a:rPr lang="en-US" sz="2000" dirty="0" err="1"/>
              <a:t>específico</a:t>
            </a:r>
            <a:endParaRPr lang="en-US" sz="20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A66B6AF-1F62-4A45-F075-1E527D7133FA}"/>
              </a:ext>
            </a:extLst>
          </p:cNvPr>
          <p:cNvSpPr/>
          <p:nvPr/>
        </p:nvSpPr>
        <p:spPr>
          <a:xfrm>
            <a:off x="3454959" y="1111746"/>
            <a:ext cx="571693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AE343A7-3592-942E-F9A0-DBC7DC005B1E}"/>
              </a:ext>
            </a:extLst>
          </p:cNvPr>
          <p:cNvSpPr/>
          <p:nvPr/>
        </p:nvSpPr>
        <p:spPr>
          <a:xfrm>
            <a:off x="4070528" y="1111909"/>
            <a:ext cx="1486098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721C905-7247-1B2A-6AC8-BE04B4E234E9}"/>
              </a:ext>
            </a:extLst>
          </p:cNvPr>
          <p:cNvSpPr/>
          <p:nvPr/>
        </p:nvSpPr>
        <p:spPr>
          <a:xfrm>
            <a:off x="48519" y="1111746"/>
            <a:ext cx="1336714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E8FB5FC-4083-5DA9-FCBD-9394DABF5622}"/>
              </a:ext>
            </a:extLst>
          </p:cNvPr>
          <p:cNvSpPr/>
          <p:nvPr/>
        </p:nvSpPr>
        <p:spPr>
          <a:xfrm>
            <a:off x="5600502" y="1111746"/>
            <a:ext cx="1266829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EC8DC6E-01D7-4A75-AC72-69AA01A87EB3}"/>
              </a:ext>
            </a:extLst>
          </p:cNvPr>
          <p:cNvSpPr/>
          <p:nvPr/>
        </p:nvSpPr>
        <p:spPr>
          <a:xfrm>
            <a:off x="6911088" y="1111746"/>
            <a:ext cx="2046300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6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6E74D-B515-B839-C3F4-0FCEB848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65C6B7E-1235-847C-C5ED-07076F17F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5AD0BAFA-29DF-0DC9-6A05-1BA09D80D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93A266-3426-B66A-FDA6-5D567B80E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766AF-AAEC-259E-FF38-20865D55E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65F115-DF05-5CB0-A1A2-44D6440906F7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Instancia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(o </a:t>
            </a:r>
            <a:r>
              <a:rPr lang="en-US" sz="4400" dirty="0" err="1"/>
              <a:t>máquina</a:t>
            </a:r>
            <a:r>
              <a:rPr lang="en-US" sz="4400" dirty="0"/>
              <a:t> Virtual)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0B8499-F8D4-21D0-EE48-0753CEFC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CC8AEF4-5308-AE09-B96D-BA8802492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763344-4C7B-DF0A-F15B-4076D23E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FE6454-A45B-9E33-DC22-6C1C3102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554229-484F-F227-D2FF-28A14B75CE56}"/>
              </a:ext>
            </a:extLst>
          </p:cNvPr>
          <p:cNvSpPr txBox="1">
            <a:spLocks/>
          </p:cNvSpPr>
          <p:nvPr/>
        </p:nvSpPr>
        <p:spPr>
          <a:xfrm>
            <a:off x="2580431" y="4244088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2002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EB3CC-E022-59E9-F2C0-EA10E161E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A405AFA-B5C1-EF81-C3A3-CB7037A17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8A3CCA3-5AF9-5C8F-4769-618E238C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E592374B-BA38-4908-658C-1B6AE831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D42A193-2F67-4506-4125-3289B8F55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E88AD5DC-9BDF-C9A9-5123-9B424F523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6AEDBD1B-E274-223F-E449-2CD249F149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96" y="1999699"/>
            <a:ext cx="4755872" cy="48364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EDCDB53-8E8E-3F98-C856-4F1290BDE268}"/>
              </a:ext>
            </a:extLst>
          </p:cNvPr>
          <p:cNvSpPr/>
          <p:nvPr/>
        </p:nvSpPr>
        <p:spPr>
          <a:xfrm>
            <a:off x="7428056" y="2521982"/>
            <a:ext cx="2269735" cy="1682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C392C06-8D11-6FC1-A2B7-F927390BF73F}"/>
              </a:ext>
            </a:extLst>
          </p:cNvPr>
          <p:cNvSpPr txBox="1">
            <a:spLocks/>
          </p:cNvSpPr>
          <p:nvPr/>
        </p:nvSpPr>
        <p:spPr>
          <a:xfrm>
            <a:off x="2292439" y="2902818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parámetros</a:t>
            </a:r>
            <a:r>
              <a:rPr lang="en-US" sz="2000" dirty="0"/>
              <a:t> que </a:t>
            </a:r>
            <a:r>
              <a:rPr lang="en-US" sz="2000" dirty="0" err="1"/>
              <a:t>permiten</a:t>
            </a:r>
            <a:r>
              <a:rPr lang="en-US" sz="2000" dirty="0"/>
              <a:t> </a:t>
            </a:r>
            <a:r>
              <a:rPr lang="en-US" sz="2000" dirty="0" err="1"/>
              <a:t>hacer</a:t>
            </a:r>
            <a:r>
              <a:rPr lang="en-US" sz="2000" dirty="0"/>
              <a:t> la Plantilla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reutilizable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17E3FB6-8F67-E18C-6890-B950BA0B8F16}"/>
              </a:ext>
            </a:extLst>
          </p:cNvPr>
          <p:cNvSpPr/>
          <p:nvPr/>
        </p:nvSpPr>
        <p:spPr>
          <a:xfrm>
            <a:off x="7428055" y="4333547"/>
            <a:ext cx="2269735" cy="1682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02B48A6-DABE-6A9E-53DF-6378054692B0}"/>
              </a:ext>
            </a:extLst>
          </p:cNvPr>
          <p:cNvSpPr txBox="1">
            <a:spLocks/>
          </p:cNvSpPr>
          <p:nvPr/>
        </p:nvSpPr>
        <p:spPr>
          <a:xfrm>
            <a:off x="2633730" y="469083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que se van a </a:t>
            </a:r>
            <a:r>
              <a:rPr lang="en-US" sz="2000" dirty="0" err="1"/>
              <a:t>crear</a:t>
            </a:r>
            <a:r>
              <a:rPr lang="en-US" sz="2000" dirty="0"/>
              <a:t> (</a:t>
            </a:r>
            <a:r>
              <a:rPr lang="en-US" sz="2000" dirty="0" err="1"/>
              <a:t>como</a:t>
            </a:r>
            <a:r>
              <a:rPr lang="en-US" sz="2000" dirty="0"/>
              <a:t> EC2, S3, RDS,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BD4CFD-0F3E-4B34-756E-BB7155CFD780}"/>
              </a:ext>
            </a:extLst>
          </p:cNvPr>
          <p:cNvSpPr/>
          <p:nvPr/>
        </p:nvSpPr>
        <p:spPr>
          <a:xfrm>
            <a:off x="7424879" y="6106478"/>
            <a:ext cx="2704355" cy="69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D680B48-3271-AE40-251D-6297519B3839}"/>
              </a:ext>
            </a:extLst>
          </p:cNvPr>
          <p:cNvSpPr txBox="1">
            <a:spLocks/>
          </p:cNvSpPr>
          <p:nvPr/>
        </p:nvSpPr>
        <p:spPr>
          <a:xfrm>
            <a:off x="2600312" y="5932633"/>
            <a:ext cx="475587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Proporciona</a:t>
            </a:r>
            <a:r>
              <a:rPr lang="en-US" sz="2000" dirty="0"/>
              <a:t> </a:t>
            </a:r>
            <a:r>
              <a:rPr lang="en-US" sz="2000" dirty="0" err="1"/>
              <a:t>salidas</a:t>
            </a:r>
            <a:r>
              <a:rPr lang="en-US" sz="2000" dirty="0"/>
              <a:t> </a:t>
            </a:r>
            <a:r>
              <a:rPr lang="en-US" sz="2000" dirty="0" err="1"/>
              <a:t>opcionales</a:t>
            </a:r>
            <a:r>
              <a:rPr lang="en-US" sz="2000" dirty="0"/>
              <a:t>,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direcciones</a:t>
            </a:r>
            <a:r>
              <a:rPr lang="en-US" sz="2000" dirty="0"/>
              <a:t> IP o URLs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creados</a:t>
            </a:r>
            <a:endParaRPr lang="en-US" sz="2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762A341-1B0E-3AC9-7A6D-4D43459B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CloudFormation</a:t>
            </a:r>
            <a:r>
              <a:rPr lang="es-ES" dirty="0">
                <a:solidFill>
                  <a:srgbClr val="FFFFFF"/>
                </a:solidFill>
              </a:rPr>
              <a:t> (Archivo YAML)</a:t>
            </a:r>
          </a:p>
        </p:txBody>
      </p:sp>
      <p:pic>
        <p:nvPicPr>
          <p:cNvPr id="19" name="Imagen 18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F25F59DF-BD12-EC6D-A38C-8C1C89D68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" y="396717"/>
            <a:ext cx="1775256" cy="17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634EF-D8AC-FF19-30EE-47018CF5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06A0058-23CE-6068-7494-ADB3D7691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EC2C41-0986-CB5F-61F4-E60956327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3244F87-805F-BA66-F145-802A800B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C1BF911-F12A-E168-CBD9-90B60759C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702FA627-DEFB-E303-C3D8-A3F62AF26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AFA381-2860-3192-D0EC-276E341E9F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7196" y="2004271"/>
            <a:ext cx="4755872" cy="482725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D4A3AC4-EA9F-0066-6CB8-5ABF00CC872F}"/>
              </a:ext>
            </a:extLst>
          </p:cNvPr>
          <p:cNvSpPr/>
          <p:nvPr/>
        </p:nvSpPr>
        <p:spPr>
          <a:xfrm>
            <a:off x="7428056" y="2067760"/>
            <a:ext cx="1730322" cy="681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F514548-7F8C-6AFE-29E4-5D6C3DCB995F}"/>
              </a:ext>
            </a:extLst>
          </p:cNvPr>
          <p:cNvSpPr txBox="1">
            <a:spLocks/>
          </p:cNvSpPr>
          <p:nvPr/>
        </p:nvSpPr>
        <p:spPr>
          <a:xfrm>
            <a:off x="2332130" y="1873512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especifican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proveedores</a:t>
            </a:r>
            <a:r>
              <a:rPr lang="en-US" sz="2000" dirty="0"/>
              <a:t> de </a:t>
            </a:r>
            <a:r>
              <a:rPr lang="en-US" sz="2000" dirty="0" err="1"/>
              <a:t>servicios</a:t>
            </a:r>
            <a:r>
              <a:rPr lang="en-US" sz="2000" dirty="0"/>
              <a:t> </a:t>
            </a:r>
            <a:r>
              <a:rPr lang="en-US" sz="2000" dirty="0" err="1"/>
              <a:t>así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la region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7EB4655-6E82-5884-9F0F-8409D1E4909F}"/>
              </a:ext>
            </a:extLst>
          </p:cNvPr>
          <p:cNvSpPr/>
          <p:nvPr/>
        </p:nvSpPr>
        <p:spPr>
          <a:xfrm>
            <a:off x="7429790" y="2894585"/>
            <a:ext cx="3163083" cy="2237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E49237D-B43D-D3F8-4866-49233F90486B}"/>
              </a:ext>
            </a:extLst>
          </p:cNvPr>
          <p:cNvSpPr txBox="1">
            <a:spLocks/>
          </p:cNvSpPr>
          <p:nvPr/>
        </p:nvSpPr>
        <p:spPr>
          <a:xfrm>
            <a:off x="2642526" y="3439953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que se van a </a:t>
            </a:r>
            <a:r>
              <a:rPr lang="en-US" sz="2000" dirty="0" err="1"/>
              <a:t>crear</a:t>
            </a:r>
            <a:r>
              <a:rPr lang="en-US" sz="2000" dirty="0"/>
              <a:t> (</a:t>
            </a:r>
            <a:r>
              <a:rPr lang="en-US" sz="2000" dirty="0" err="1"/>
              <a:t>como</a:t>
            </a:r>
            <a:r>
              <a:rPr lang="en-US" sz="2000" dirty="0"/>
              <a:t> EC2, S3, RDS,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60CDBE-3602-6765-2200-F683304BF471}"/>
              </a:ext>
            </a:extLst>
          </p:cNvPr>
          <p:cNvSpPr/>
          <p:nvPr/>
        </p:nvSpPr>
        <p:spPr>
          <a:xfrm>
            <a:off x="7433454" y="5256417"/>
            <a:ext cx="3017752" cy="69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33274D5-FD4E-58DE-51E2-1C44BC3ACED4}"/>
              </a:ext>
            </a:extLst>
          </p:cNvPr>
          <p:cNvSpPr txBox="1">
            <a:spLocks/>
          </p:cNvSpPr>
          <p:nvPr/>
        </p:nvSpPr>
        <p:spPr>
          <a:xfrm>
            <a:off x="2558096" y="5355898"/>
            <a:ext cx="4755871" cy="39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Define las </a:t>
            </a:r>
            <a:r>
              <a:rPr lang="en-US" sz="2000" dirty="0" err="1"/>
              <a:t>salidas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endParaRPr lang="en-US" sz="20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884BD0-D901-44E4-420D-A6AED1B0061C}"/>
              </a:ext>
            </a:extLst>
          </p:cNvPr>
          <p:cNvSpPr/>
          <p:nvPr/>
        </p:nvSpPr>
        <p:spPr>
          <a:xfrm>
            <a:off x="7428056" y="6098519"/>
            <a:ext cx="2050795" cy="69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D31325B-B5AA-89A0-9E10-3787AF591EDC}"/>
              </a:ext>
            </a:extLst>
          </p:cNvPr>
          <p:cNvSpPr txBox="1">
            <a:spLocks/>
          </p:cNvSpPr>
          <p:nvPr/>
        </p:nvSpPr>
        <p:spPr>
          <a:xfrm>
            <a:off x="2564350" y="5947404"/>
            <a:ext cx="475587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Las variables </a:t>
            </a:r>
            <a:r>
              <a:rPr lang="en-US" sz="2000" dirty="0" err="1"/>
              <a:t>permiten</a:t>
            </a:r>
            <a:r>
              <a:rPr lang="en-US" sz="2000" dirty="0"/>
              <a:t> </a:t>
            </a:r>
            <a:r>
              <a:rPr lang="en-US" sz="2000" dirty="0" err="1"/>
              <a:t>parametrizar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código</a:t>
            </a:r>
            <a:r>
              <a:rPr lang="en-US" sz="2000" dirty="0"/>
              <a:t> para </a:t>
            </a:r>
            <a:r>
              <a:rPr lang="en-US" sz="2000" dirty="0" err="1"/>
              <a:t>hacerlo</a:t>
            </a:r>
            <a:r>
              <a:rPr lang="en-US" sz="2000" dirty="0"/>
              <a:t>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reutilizable</a:t>
            </a:r>
            <a:endParaRPr lang="en-US" sz="2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359BB3C-AF63-165E-96BD-9C4ED243E18F}"/>
              </a:ext>
            </a:extLst>
          </p:cNvPr>
          <p:cNvSpPr txBox="1">
            <a:spLocks/>
          </p:cNvSpPr>
          <p:nvPr/>
        </p:nvSpPr>
        <p:spPr>
          <a:xfrm>
            <a:off x="1423106" y="730888"/>
            <a:ext cx="8107259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835CBEF6-C8C2-AE83-DE85-73AC4C748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9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8424D-9764-C491-9FB0-C7345B8E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3E5F2B3-82C5-E970-10CC-FA76B3087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01CCE096-DB25-839D-6E4B-D8F2D6C5D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F7CE587-E96C-6425-B7E8-3914243C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8B69C7A-90F7-1DF1-9077-A80C7F7D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FF1D462-DBE6-BA88-5432-6710D76801C6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 </a:t>
            </a:r>
            <a:r>
              <a:rPr lang="en-US" sz="4400" dirty="0" err="1"/>
              <a:t>Privada</a:t>
            </a:r>
            <a:r>
              <a:rPr lang="en-US" sz="4400" dirty="0"/>
              <a:t> (VPC) y </a:t>
            </a:r>
            <a:r>
              <a:rPr lang="en-US" sz="4400" dirty="0" err="1"/>
              <a:t>Subredes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AF58CB-8683-75B2-56B6-07EF88D48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BF46FCF-1DF0-E3CF-871E-13CBCAA1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7F9EFC-02B9-F300-F01C-0F54A531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94831D-EF1B-CF75-B8CD-B81C8E23B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8D52CB-2480-6B89-4DE8-FC8E5F5B75AB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2077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46729-9F25-7C53-529A-E92BF0D9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47189C-39B9-3F1A-A09B-184ED0394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5DC4AB-72F3-26A2-0F26-75D01FE57E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7" b="11717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1633490-DB68-467F-C837-4C330681C593}"/>
              </a:ext>
            </a:extLst>
          </p:cNvPr>
          <p:cNvSpPr/>
          <p:nvPr/>
        </p:nvSpPr>
        <p:spPr>
          <a:xfrm>
            <a:off x="859152" y="253624"/>
            <a:ext cx="718510" cy="23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8A2E69-F797-5D7B-D949-5891E3116D85}"/>
              </a:ext>
            </a:extLst>
          </p:cNvPr>
          <p:cNvSpPr/>
          <p:nvPr/>
        </p:nvSpPr>
        <p:spPr>
          <a:xfrm>
            <a:off x="2725736" y="284928"/>
            <a:ext cx="841711" cy="33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D8CA5-E5AB-29CB-7EEC-A52636487C5A}"/>
              </a:ext>
            </a:extLst>
          </p:cNvPr>
          <p:cNvSpPr/>
          <p:nvPr/>
        </p:nvSpPr>
        <p:spPr>
          <a:xfrm>
            <a:off x="1454194" y="5628065"/>
            <a:ext cx="3066290" cy="553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DC8263-761C-3973-7879-700B73106000}"/>
              </a:ext>
            </a:extLst>
          </p:cNvPr>
          <p:cNvSpPr/>
          <p:nvPr/>
        </p:nvSpPr>
        <p:spPr>
          <a:xfrm>
            <a:off x="1454194" y="3588411"/>
            <a:ext cx="1501507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E26889-F193-3510-C0B2-1C016A9BCDDA}"/>
              </a:ext>
            </a:extLst>
          </p:cNvPr>
          <p:cNvSpPr/>
          <p:nvPr/>
        </p:nvSpPr>
        <p:spPr>
          <a:xfrm>
            <a:off x="1454194" y="4783543"/>
            <a:ext cx="3066291" cy="805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8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DAB01-4C7A-D321-27C7-56426EDE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A7EFB9-A5BE-1529-4C33-5242D79A2C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 b="4825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73E50B-DE51-8084-4786-2C01CEFA81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b="3200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464F273-0102-79DF-F5CB-37912944DB71}"/>
              </a:ext>
            </a:extLst>
          </p:cNvPr>
          <p:cNvSpPr/>
          <p:nvPr/>
        </p:nvSpPr>
        <p:spPr>
          <a:xfrm>
            <a:off x="999957" y="240975"/>
            <a:ext cx="3372420" cy="1072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2660EF-1E21-AA8A-22D8-C0D73A831F2A}"/>
              </a:ext>
            </a:extLst>
          </p:cNvPr>
          <p:cNvSpPr/>
          <p:nvPr/>
        </p:nvSpPr>
        <p:spPr>
          <a:xfrm>
            <a:off x="999957" y="1522870"/>
            <a:ext cx="3372420" cy="155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2C255A-6B67-AD02-D519-A79D1A5AAC43}"/>
              </a:ext>
            </a:extLst>
          </p:cNvPr>
          <p:cNvSpPr/>
          <p:nvPr/>
        </p:nvSpPr>
        <p:spPr>
          <a:xfrm>
            <a:off x="1454194" y="5834130"/>
            <a:ext cx="1649614" cy="47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2436FEB-F9C7-AB9D-D4EC-6B8D57146943}"/>
              </a:ext>
            </a:extLst>
          </p:cNvPr>
          <p:cNvSpPr/>
          <p:nvPr/>
        </p:nvSpPr>
        <p:spPr>
          <a:xfrm>
            <a:off x="1454194" y="3800913"/>
            <a:ext cx="3066290" cy="880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A0FEB07-4918-3AD8-F54D-7CA4137330FE}"/>
              </a:ext>
            </a:extLst>
          </p:cNvPr>
          <p:cNvSpPr/>
          <p:nvPr/>
        </p:nvSpPr>
        <p:spPr>
          <a:xfrm>
            <a:off x="1454194" y="4727233"/>
            <a:ext cx="3066291" cy="83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612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B6151-5F93-99F6-7E4D-BEAE52AF1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21" y="734178"/>
            <a:ext cx="9613861" cy="1080938"/>
          </a:xfrm>
        </p:spPr>
        <p:txBody>
          <a:bodyPr>
            <a:normAutofit/>
          </a:bodyPr>
          <a:lstStyle/>
          <a:p>
            <a:r>
              <a:rPr lang="es-ES" sz="6000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7972F6-14F0-CECF-7175-BE10A7B1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521" y="2978150"/>
            <a:ext cx="11098929" cy="3352800"/>
          </a:xfrm>
        </p:spPr>
        <p:txBody>
          <a:bodyPr>
            <a:normAutofit/>
          </a:bodyPr>
          <a:lstStyle/>
          <a:p>
            <a:r>
              <a:rPr lang="es-ES" sz="3500" dirty="0"/>
              <a:t>Introducción</a:t>
            </a:r>
          </a:p>
          <a:p>
            <a:r>
              <a:rPr lang="es-ES" sz="3500" dirty="0"/>
              <a:t>Descripción de los procesos en ambas plataformas</a:t>
            </a:r>
          </a:p>
          <a:p>
            <a:r>
              <a:rPr lang="es-ES" sz="3500" dirty="0"/>
              <a:t>Comparación de características</a:t>
            </a:r>
          </a:p>
          <a:p>
            <a:r>
              <a:rPr lang="es-ES" sz="3500" dirty="0"/>
              <a:t>Recomendaciones</a:t>
            </a:r>
          </a:p>
          <a:p>
            <a:r>
              <a:rPr lang="es-ES" sz="3500" dirty="0"/>
              <a:t>Conclusión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24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C433B-45F6-DD4B-7F46-DF36D648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B7E7E00-0D43-6EE0-866C-1CD240AEE3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b="8214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4F7B46-A2BF-8A6F-42CD-CC6F180A25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" b="5737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54E6988-C482-F0D8-1AE8-7212E751945A}"/>
              </a:ext>
            </a:extLst>
          </p:cNvPr>
          <p:cNvSpPr/>
          <p:nvPr/>
        </p:nvSpPr>
        <p:spPr>
          <a:xfrm>
            <a:off x="819653" y="72436"/>
            <a:ext cx="745130" cy="2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7ECD43-5FC6-F8F1-60BA-0592212D017C}"/>
              </a:ext>
            </a:extLst>
          </p:cNvPr>
          <p:cNvSpPr/>
          <p:nvPr/>
        </p:nvSpPr>
        <p:spPr>
          <a:xfrm>
            <a:off x="819653" y="1458138"/>
            <a:ext cx="551947" cy="217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F23D76A-8FEA-C721-E6C3-6E926A13E449}"/>
              </a:ext>
            </a:extLst>
          </p:cNvPr>
          <p:cNvSpPr/>
          <p:nvPr/>
        </p:nvSpPr>
        <p:spPr>
          <a:xfrm>
            <a:off x="2791963" y="4454177"/>
            <a:ext cx="5463037" cy="276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5A2C397-FAC1-D51C-48DF-D92DDDBAC6F0}"/>
              </a:ext>
            </a:extLst>
          </p:cNvPr>
          <p:cNvSpPr/>
          <p:nvPr/>
        </p:nvSpPr>
        <p:spPr>
          <a:xfrm>
            <a:off x="1299647" y="3619017"/>
            <a:ext cx="709457" cy="265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EF4EDAC-BBA6-5D3D-0C27-9C689D59E44B}"/>
              </a:ext>
            </a:extLst>
          </p:cNvPr>
          <p:cNvSpPr/>
          <p:nvPr/>
        </p:nvSpPr>
        <p:spPr>
          <a:xfrm>
            <a:off x="1299647" y="4899517"/>
            <a:ext cx="503395" cy="206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01FF9E4-49C9-1352-795D-F23D7D5EA671}"/>
              </a:ext>
            </a:extLst>
          </p:cNvPr>
          <p:cNvSpPr/>
          <p:nvPr/>
        </p:nvSpPr>
        <p:spPr>
          <a:xfrm>
            <a:off x="2646306" y="457417"/>
            <a:ext cx="3625705" cy="321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2968491-F3E5-15AC-0DC1-F471F2CC1E0C}"/>
              </a:ext>
            </a:extLst>
          </p:cNvPr>
          <p:cNvSpPr/>
          <p:nvPr/>
        </p:nvSpPr>
        <p:spPr>
          <a:xfrm>
            <a:off x="2753630" y="988398"/>
            <a:ext cx="8252188" cy="2228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5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8D9E6-D86D-C262-AD04-7F10C8C42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D391A49-47B7-2F67-4ADC-9667A77F37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" b="212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6E9D2D-C091-A960-5F88-C6395471D2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" b="355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B2BB700-AC0D-001C-6499-486B821FE97D}"/>
              </a:ext>
            </a:extLst>
          </p:cNvPr>
          <p:cNvSpPr/>
          <p:nvPr/>
        </p:nvSpPr>
        <p:spPr>
          <a:xfrm>
            <a:off x="871165" y="362548"/>
            <a:ext cx="745130" cy="2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99538E6-7A10-900D-D525-CDD1B03FF355}"/>
              </a:ext>
            </a:extLst>
          </p:cNvPr>
          <p:cNvSpPr/>
          <p:nvPr/>
        </p:nvSpPr>
        <p:spPr>
          <a:xfrm>
            <a:off x="871165" y="1934656"/>
            <a:ext cx="571269" cy="272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F81AFB0-7D98-F3A1-637E-08FADE98B122}"/>
              </a:ext>
            </a:extLst>
          </p:cNvPr>
          <p:cNvSpPr/>
          <p:nvPr/>
        </p:nvSpPr>
        <p:spPr>
          <a:xfrm>
            <a:off x="3030222" y="4650640"/>
            <a:ext cx="5701654" cy="1262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AFAC3-8522-175B-B5B7-21FD502240E0}"/>
              </a:ext>
            </a:extLst>
          </p:cNvPr>
          <p:cNvSpPr/>
          <p:nvPr/>
        </p:nvSpPr>
        <p:spPr>
          <a:xfrm>
            <a:off x="1274444" y="3813095"/>
            <a:ext cx="709457" cy="265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74613B0-CE3A-BB51-DB94-5DADD0317C66}"/>
              </a:ext>
            </a:extLst>
          </p:cNvPr>
          <p:cNvSpPr/>
          <p:nvPr/>
        </p:nvSpPr>
        <p:spPr>
          <a:xfrm>
            <a:off x="2523958" y="310340"/>
            <a:ext cx="1423418" cy="333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888E537-B6B6-BD0D-CF96-565E2A8E0637}"/>
              </a:ext>
            </a:extLst>
          </p:cNvPr>
          <p:cNvSpPr/>
          <p:nvPr/>
        </p:nvSpPr>
        <p:spPr>
          <a:xfrm>
            <a:off x="2863100" y="944702"/>
            <a:ext cx="6873328" cy="1804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66BC9-ACB8-F80E-252D-60CCECCD5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4DAFDF-D55E-4234-A0A1-49C5D1D1E1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0" b="14570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CA38EB-DA47-9CFB-E1AB-AC15EF03F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625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F6BCE02-05E0-3502-6460-F3DE59E0564A}"/>
              </a:ext>
            </a:extLst>
          </p:cNvPr>
          <p:cNvSpPr/>
          <p:nvPr/>
        </p:nvSpPr>
        <p:spPr>
          <a:xfrm>
            <a:off x="813611" y="1629831"/>
            <a:ext cx="1298523" cy="2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7911D8A-C969-AB3B-B77B-047A2353DD36}"/>
              </a:ext>
            </a:extLst>
          </p:cNvPr>
          <p:cNvSpPr/>
          <p:nvPr/>
        </p:nvSpPr>
        <p:spPr>
          <a:xfrm>
            <a:off x="1480506" y="3695885"/>
            <a:ext cx="5126356" cy="1029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7D6717-726D-CAF2-CE11-4D2F45A322BD}"/>
              </a:ext>
            </a:extLst>
          </p:cNvPr>
          <p:cNvSpPr/>
          <p:nvPr/>
        </p:nvSpPr>
        <p:spPr>
          <a:xfrm flipH="1" flipV="1">
            <a:off x="9440213" y="6091706"/>
            <a:ext cx="1468191" cy="295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0A501B1-1C87-D901-6FB7-383E05D5AD28}"/>
              </a:ext>
            </a:extLst>
          </p:cNvPr>
          <p:cNvSpPr/>
          <p:nvPr/>
        </p:nvSpPr>
        <p:spPr>
          <a:xfrm>
            <a:off x="3412600" y="1914897"/>
            <a:ext cx="1320386" cy="210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9A05481-3D0F-AC35-9014-65F87FA49599}"/>
              </a:ext>
            </a:extLst>
          </p:cNvPr>
          <p:cNvSpPr/>
          <p:nvPr/>
        </p:nvSpPr>
        <p:spPr>
          <a:xfrm>
            <a:off x="2787975" y="567939"/>
            <a:ext cx="5943901" cy="9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10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1AA75-9E93-A408-6868-FEDA080B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C68F5C-9F50-9103-D451-193A1AC200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C63C1F-D78D-9038-69F2-BFE73F0F40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9" b="12319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CB38126-7F27-7075-7566-60FC138AC5F4}"/>
              </a:ext>
            </a:extLst>
          </p:cNvPr>
          <p:cNvSpPr/>
          <p:nvPr/>
        </p:nvSpPr>
        <p:spPr>
          <a:xfrm>
            <a:off x="831245" y="2254455"/>
            <a:ext cx="1139224" cy="366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4ED5A90-F261-B0F1-29F6-7E4B034D6857}"/>
              </a:ext>
            </a:extLst>
          </p:cNvPr>
          <p:cNvSpPr/>
          <p:nvPr/>
        </p:nvSpPr>
        <p:spPr>
          <a:xfrm>
            <a:off x="1268004" y="4668241"/>
            <a:ext cx="1165802" cy="2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E63F6D0-BCDE-48C6-28DB-6E58A8923C53}"/>
              </a:ext>
            </a:extLst>
          </p:cNvPr>
          <p:cNvSpPr/>
          <p:nvPr/>
        </p:nvSpPr>
        <p:spPr>
          <a:xfrm flipH="1" flipV="1">
            <a:off x="9736427" y="5267457"/>
            <a:ext cx="927277" cy="295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7C1FD52-3FEF-D646-C984-CAFEAE220C0A}"/>
              </a:ext>
            </a:extLst>
          </p:cNvPr>
          <p:cNvSpPr/>
          <p:nvPr/>
        </p:nvSpPr>
        <p:spPr>
          <a:xfrm>
            <a:off x="2433806" y="1086127"/>
            <a:ext cx="6903377" cy="401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4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23D761-406F-EA25-C179-AAE6FC50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1825A1-F368-9CB8-F6AC-C3694A79A0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9" b="1478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B01FC1-BC7F-8D0A-FF7E-823A512BF7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4" b="10324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5EF6B1B-A373-75E0-70EE-C1A29BD95F3F}"/>
              </a:ext>
            </a:extLst>
          </p:cNvPr>
          <p:cNvSpPr/>
          <p:nvPr/>
        </p:nvSpPr>
        <p:spPr>
          <a:xfrm>
            <a:off x="908519" y="101537"/>
            <a:ext cx="1139224" cy="220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BC2535-FD7A-CB80-5BF6-2830F75B0ABD}"/>
              </a:ext>
            </a:extLst>
          </p:cNvPr>
          <p:cNvSpPr/>
          <p:nvPr/>
        </p:nvSpPr>
        <p:spPr>
          <a:xfrm>
            <a:off x="4732421" y="5928560"/>
            <a:ext cx="1165802" cy="2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399ECC-9178-33BF-1984-B26FAC674BE7}"/>
              </a:ext>
            </a:extLst>
          </p:cNvPr>
          <p:cNvSpPr/>
          <p:nvPr/>
        </p:nvSpPr>
        <p:spPr>
          <a:xfrm flipH="1" flipV="1">
            <a:off x="9736425" y="4919729"/>
            <a:ext cx="927277" cy="315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04CAA3-BB6C-9668-F71D-2D07F98EEE08}"/>
              </a:ext>
            </a:extLst>
          </p:cNvPr>
          <p:cNvSpPr/>
          <p:nvPr/>
        </p:nvSpPr>
        <p:spPr>
          <a:xfrm>
            <a:off x="4204651" y="3026535"/>
            <a:ext cx="2807895" cy="212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1DE58C-E2FB-E8C7-698D-F45B73EE3D3B}"/>
              </a:ext>
            </a:extLst>
          </p:cNvPr>
          <p:cNvSpPr/>
          <p:nvPr/>
        </p:nvSpPr>
        <p:spPr>
          <a:xfrm>
            <a:off x="10200065" y="2270625"/>
            <a:ext cx="1165802" cy="2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5F0304-6BFC-3AD1-41E9-D1170949BBD3}"/>
              </a:ext>
            </a:extLst>
          </p:cNvPr>
          <p:cNvSpPr txBox="1">
            <a:spLocks/>
          </p:cNvSpPr>
          <p:nvPr/>
        </p:nvSpPr>
        <p:spPr>
          <a:xfrm>
            <a:off x="4986481" y="460372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Repetiríamos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el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proceso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con las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subredes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privadas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si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las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hubiera</a:t>
            </a:r>
            <a:endParaRPr lang="en-US" sz="2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3" grpId="0" animBg="1"/>
      <p:bldP spid="2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513A6-17B4-E3CF-284A-3CF76286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62F2671-0EDE-4D99-D93A-5DA1C9041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82AF8FA7-937E-3471-2F0A-0F4FC73D4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84EBD5-6141-6738-57CD-4B795C036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8CDD8-FC47-95BD-7800-8862387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098ADFE-8F72-FEE5-9370-8FBA99BFAA9C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 </a:t>
            </a:r>
            <a:r>
              <a:rPr lang="en-US" sz="4400" dirty="0" err="1"/>
              <a:t>Privada</a:t>
            </a:r>
            <a:r>
              <a:rPr lang="en-US" sz="4400" dirty="0"/>
              <a:t> (VPC) y </a:t>
            </a:r>
            <a:r>
              <a:rPr lang="en-US" sz="4400" dirty="0" err="1"/>
              <a:t>Subredes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79746C-7BB9-1945-885D-4D83573F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116B91F-5DA6-F95A-74B9-4970A834D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FA983D-BBED-91FD-9B5A-A0E6B3217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9F634F-07EC-D6D0-E97B-66DEA1A7C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A7F3A1-1670-EEDE-F968-F32E8F2B9F9B}"/>
              </a:ext>
            </a:extLst>
          </p:cNvPr>
          <p:cNvSpPr txBox="1">
            <a:spLocks/>
          </p:cNvSpPr>
          <p:nvPr/>
        </p:nvSpPr>
        <p:spPr>
          <a:xfrm>
            <a:off x="2451643" y="417806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94778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8C9B9-B53B-2D57-EB0A-36D4847D4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2194596-6123-84A9-7317-7500A9A43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FEAEE74-F79D-A6F3-CB31-091F432DA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7FAD202-D103-BAD5-AB73-21EDEE836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B4EC77-35AF-574A-C5D9-568FE7F43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08F1ECF-E676-EAD8-8FA9-FA39D64F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855F0F-59AC-B3EE-2CD4-2F97C4F7C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3613496"/>
            <a:ext cx="8540614" cy="61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EF5F4F-ACED-92AD-1205-49CF86A27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4751796"/>
            <a:ext cx="7464843" cy="792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789369-AB55-F0CB-600A-D7D56FA9E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6106250"/>
            <a:ext cx="9744962" cy="612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1B17FE05-E847-E64F-31E1-3CFB76EB9AB8}"/>
              </a:ext>
            </a:extLst>
          </p:cNvPr>
          <p:cNvSpPr txBox="1">
            <a:spLocks/>
          </p:cNvSpPr>
          <p:nvPr/>
        </p:nvSpPr>
        <p:spPr>
          <a:xfrm>
            <a:off x="5438317" y="229975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02943C3-D7C0-544F-2F64-897CA136B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2504276"/>
            <a:ext cx="3879008" cy="612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0913D642-2D09-0F48-ABE1-453E592B1940}"/>
              </a:ext>
            </a:extLst>
          </p:cNvPr>
          <p:cNvSpPr txBox="1">
            <a:spLocks/>
          </p:cNvSpPr>
          <p:nvPr/>
        </p:nvSpPr>
        <p:spPr>
          <a:xfrm>
            <a:off x="-6439" y="3181150"/>
            <a:ext cx="11088709" cy="360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dirty="0"/>
              <a:t>Creación de una subred en la zona de disponibilidad (us-east-1a) con el rango de IP 10.0.1.0/24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0DE459B-1671-B159-AF4E-301B9647BE50}"/>
              </a:ext>
            </a:extLst>
          </p:cNvPr>
          <p:cNvSpPr txBox="1">
            <a:spLocks/>
          </p:cNvSpPr>
          <p:nvPr/>
        </p:nvSpPr>
        <p:spPr>
          <a:xfrm>
            <a:off x="3176" y="4322085"/>
            <a:ext cx="7183235" cy="3432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Creación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Gateway y la </a:t>
            </a:r>
            <a:r>
              <a:rPr lang="en-US" sz="2000" dirty="0" err="1"/>
              <a:t>asociación</a:t>
            </a:r>
            <a:r>
              <a:rPr lang="en-US" sz="2000" dirty="0"/>
              <a:t> a </a:t>
            </a:r>
            <a:r>
              <a:rPr lang="en-US" sz="2000" dirty="0" err="1"/>
              <a:t>una</a:t>
            </a:r>
            <a:r>
              <a:rPr lang="en-US" sz="2000" dirty="0"/>
              <a:t> id de </a:t>
            </a:r>
            <a:r>
              <a:rPr lang="en-US" sz="2000" dirty="0" err="1"/>
              <a:t>una</a:t>
            </a:r>
            <a:r>
              <a:rPr lang="en-US" sz="2000" dirty="0"/>
              <a:t> VPC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8DC99B1-64F6-15D6-FC3C-9272E01D047C}"/>
              </a:ext>
            </a:extLst>
          </p:cNvPr>
          <p:cNvSpPr txBox="1">
            <a:spLocks/>
          </p:cNvSpPr>
          <p:nvPr/>
        </p:nvSpPr>
        <p:spPr>
          <a:xfrm>
            <a:off x="-6439" y="5629249"/>
            <a:ext cx="4977684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Actualización</a:t>
            </a:r>
            <a:r>
              <a:rPr lang="en-US" sz="2000" dirty="0"/>
              <a:t> de la </a:t>
            </a:r>
            <a:r>
              <a:rPr lang="en-US" sz="2000" dirty="0" err="1"/>
              <a:t>tabla</a:t>
            </a:r>
            <a:r>
              <a:rPr lang="en-US" sz="2000" dirty="0"/>
              <a:t> de </a:t>
            </a:r>
            <a:r>
              <a:rPr lang="en-US" sz="2000" dirty="0" err="1"/>
              <a:t>enrutamiento</a:t>
            </a:r>
            <a:endParaRPr lang="en-US" sz="20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936A086-F9C6-5844-7329-B3718E55D82E}"/>
              </a:ext>
            </a:extLst>
          </p:cNvPr>
          <p:cNvSpPr txBox="1"/>
          <p:nvPr/>
        </p:nvSpPr>
        <p:spPr>
          <a:xfrm>
            <a:off x="-3069" y="2048601"/>
            <a:ext cx="9107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Creación de la VPC con el bloque de direcciones IP 10.0.0.0/16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7340CD7C-1EDF-2AEF-19A7-03430619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CLI</a:t>
            </a:r>
          </a:p>
        </p:txBody>
      </p:sp>
    </p:spTree>
    <p:extLst>
      <p:ext uri="{BB962C8B-B14F-4D97-AF65-F5344CB8AC3E}">
        <p14:creationId xmlns:p14="http://schemas.microsoft.com/office/powerpoint/2010/main" val="381178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6595-B94D-B507-E7AA-5AA6B95B0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DDB9719-3CD5-91A7-4552-8DC05D418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963ADEB8-A4B3-2E5D-4F45-C64E8024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8873D00-EA74-ABDB-E771-9FACDB0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86FE035-3BFB-C35F-78B3-DAA8BD803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DBD1651-08AE-B308-FB2D-F0B648938BF8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 </a:t>
            </a:r>
            <a:r>
              <a:rPr lang="en-US" sz="4400" dirty="0" err="1"/>
              <a:t>Privada</a:t>
            </a:r>
            <a:r>
              <a:rPr lang="en-US" sz="4400" dirty="0"/>
              <a:t> (VPC) y </a:t>
            </a:r>
            <a:r>
              <a:rPr lang="en-US" sz="4400" dirty="0" err="1"/>
              <a:t>Subredes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DBC94-46D1-1993-D8CC-EA08C2DE2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F12AD54-5E5B-2CC2-38E9-1C227A967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8E792F-EF5C-D8FA-F99D-A79355FA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AC0062-2E67-1BAF-6E27-B4B48FF72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D2125D-DD91-9F09-4814-9A8D66F887AC}"/>
              </a:ext>
            </a:extLst>
          </p:cNvPr>
          <p:cNvSpPr txBox="1">
            <a:spLocks/>
          </p:cNvSpPr>
          <p:nvPr/>
        </p:nvSpPr>
        <p:spPr>
          <a:xfrm>
            <a:off x="2451643" y="417806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353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5560F-0E32-6AB6-8C91-8D45B364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13E1223-6A8F-CFC4-24EA-BF3E191C3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C6EC62-CB1B-696E-85F8-4F699442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8667C0B-B920-A5A7-E28B-FAA33AD22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6D65DDF-0221-A430-BA3B-EE7974941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A9C3F9E-5FE5-CB13-D90D-BC207A7BE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5AE4B1-A995-09CA-D06E-3397670F4E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0633" y="2028039"/>
            <a:ext cx="3695226" cy="48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8E78BA2-82DB-BF45-3D00-A9D83E8BE67B}"/>
              </a:ext>
            </a:extLst>
          </p:cNvPr>
          <p:cNvSpPr/>
          <p:nvPr/>
        </p:nvSpPr>
        <p:spPr>
          <a:xfrm>
            <a:off x="8507280" y="2189407"/>
            <a:ext cx="1956805" cy="1239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CC5F1BA-EB17-7D3B-3711-384413D23CE9}"/>
              </a:ext>
            </a:extLst>
          </p:cNvPr>
          <p:cNvSpPr txBox="1">
            <a:spLocks/>
          </p:cNvSpPr>
          <p:nvPr/>
        </p:nvSpPr>
        <p:spPr>
          <a:xfrm>
            <a:off x="3396628" y="2266066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recurso</a:t>
            </a:r>
            <a:r>
              <a:rPr lang="en-US" sz="2000" dirty="0"/>
              <a:t> la VPC con un </a:t>
            </a:r>
            <a:r>
              <a:rPr lang="en-US" sz="2000" dirty="0" err="1"/>
              <a:t>rango</a:t>
            </a:r>
            <a:r>
              <a:rPr lang="en-US" sz="2000" dirty="0"/>
              <a:t> de </a:t>
            </a:r>
            <a:r>
              <a:rPr lang="en-US" sz="2000" dirty="0" err="1"/>
              <a:t>direcciones</a:t>
            </a:r>
            <a:r>
              <a:rPr lang="en-US" sz="2000" dirty="0"/>
              <a:t> 10.0.0.0/16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2330F05-3BFA-19C3-311F-1983444D3DE1}"/>
              </a:ext>
            </a:extLst>
          </p:cNvPr>
          <p:cNvSpPr/>
          <p:nvPr/>
        </p:nvSpPr>
        <p:spPr>
          <a:xfrm>
            <a:off x="8507072" y="3497950"/>
            <a:ext cx="1879739" cy="1459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EABF7C3-8C2F-1C08-2212-AC2B8A0F843C}"/>
              </a:ext>
            </a:extLst>
          </p:cNvPr>
          <p:cNvSpPr txBox="1">
            <a:spLocks/>
          </p:cNvSpPr>
          <p:nvPr/>
        </p:nvSpPr>
        <p:spPr>
          <a:xfrm>
            <a:off x="3757103" y="384179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una subred en la zona de disponibilidad (us-east-1a) con el rango de IP 10.0.1.0/24</a:t>
            </a:r>
            <a:endParaRPr lang="en-US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9284F39-A921-C5C0-F98D-377445581FEB}"/>
              </a:ext>
            </a:extLst>
          </p:cNvPr>
          <p:cNvSpPr/>
          <p:nvPr/>
        </p:nvSpPr>
        <p:spPr>
          <a:xfrm>
            <a:off x="8507073" y="5018057"/>
            <a:ext cx="2330500" cy="1775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F1FCEB3-FACA-24B6-B4B3-4BBA0975E1D2}"/>
              </a:ext>
            </a:extLst>
          </p:cNvPr>
          <p:cNvSpPr txBox="1">
            <a:spLocks/>
          </p:cNvSpPr>
          <p:nvPr/>
        </p:nvSpPr>
        <p:spPr>
          <a:xfrm>
            <a:off x="4053954" y="5443885"/>
            <a:ext cx="4355406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</a:t>
            </a:r>
            <a:r>
              <a:rPr lang="en-US" sz="2000" dirty="0" err="1"/>
              <a:t>una</a:t>
            </a:r>
            <a:r>
              <a:rPr lang="en-US" sz="2000" dirty="0"/>
              <a:t> Gateway y se </a:t>
            </a:r>
            <a:r>
              <a:rPr lang="en-US" sz="2000" dirty="0" err="1"/>
              <a:t>asocia</a:t>
            </a:r>
            <a:r>
              <a:rPr lang="en-US" sz="2000" dirty="0"/>
              <a:t> con la VPC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3798290-BCF5-98B5-342E-C053D687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CloudFormation</a:t>
            </a:r>
            <a:r>
              <a:rPr lang="es-ES" dirty="0">
                <a:solidFill>
                  <a:srgbClr val="FFFFFF"/>
                </a:solidFill>
              </a:rPr>
              <a:t> (Archivo YAML)</a:t>
            </a:r>
          </a:p>
        </p:txBody>
      </p:sp>
      <p:pic>
        <p:nvPicPr>
          <p:cNvPr id="12" name="Imagen 11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73063FFB-3D04-8FBC-397D-3F6F7E53B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" y="396717"/>
            <a:ext cx="1775256" cy="17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0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C9352-36AA-FE6A-C13C-B8ADC6D0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5E24E3C-E270-99A7-12C7-C5D4CBD29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4394CE1-9F32-0784-988E-4955E3CFC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7A597F8-1C42-5547-4A5E-7FD19785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08CBBFB-E38B-F4A5-8F26-546DC435F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7249032-70B0-2268-6317-C52464552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41E988-9A63-9B75-A3CF-93F9E64C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1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F6C8ED-69B1-B13A-E728-3858918CF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6" y="2036946"/>
            <a:ext cx="2796190" cy="4761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D1F95E9-B804-1AAA-CFC3-80CE4C20EECA}"/>
              </a:ext>
            </a:extLst>
          </p:cNvPr>
          <p:cNvSpPr/>
          <p:nvPr/>
        </p:nvSpPr>
        <p:spPr>
          <a:xfrm>
            <a:off x="91585" y="2036945"/>
            <a:ext cx="1415243" cy="777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00BBB7D-6840-88A4-ED05-4D65FBF30C48}"/>
              </a:ext>
            </a:extLst>
          </p:cNvPr>
          <p:cNvSpPr txBox="1">
            <a:spLocks/>
          </p:cNvSpPr>
          <p:nvPr/>
        </p:nvSpPr>
        <p:spPr>
          <a:xfrm>
            <a:off x="2923634" y="2077601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proveedor</a:t>
            </a:r>
            <a:r>
              <a:rPr lang="en-US" sz="1600" dirty="0"/>
              <a:t> de </a:t>
            </a:r>
            <a:r>
              <a:rPr lang="en-US" sz="1600" dirty="0" err="1"/>
              <a:t>servicios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0F1263-DF21-8442-71B7-63614F6DEDD4}"/>
              </a:ext>
            </a:extLst>
          </p:cNvPr>
          <p:cNvSpPr/>
          <p:nvPr/>
        </p:nvSpPr>
        <p:spPr>
          <a:xfrm>
            <a:off x="91585" y="2958117"/>
            <a:ext cx="1853125" cy="1852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6D314D6-D2E3-148A-D9AB-82E76C0780E9}"/>
              </a:ext>
            </a:extLst>
          </p:cNvPr>
          <p:cNvSpPr txBox="1">
            <a:spLocks/>
          </p:cNvSpPr>
          <p:nvPr/>
        </p:nvSpPr>
        <p:spPr>
          <a:xfrm>
            <a:off x="2869261" y="3296384"/>
            <a:ext cx="35645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la VPC con rango de direcciones 10.0.0.0/16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099258-8EBE-563E-0C65-58CD9B1ADD02}"/>
              </a:ext>
            </a:extLst>
          </p:cNvPr>
          <p:cNvSpPr/>
          <p:nvPr/>
        </p:nvSpPr>
        <p:spPr>
          <a:xfrm>
            <a:off x="91584" y="4954342"/>
            <a:ext cx="2778782" cy="1844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209A2C-B4DB-9105-4073-DD93C2CC6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2212" y="2090279"/>
            <a:ext cx="3337143" cy="465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73E7767-BA82-8F56-FE9C-FCA25CA2726C}"/>
              </a:ext>
            </a:extLst>
          </p:cNvPr>
          <p:cNvSpPr txBox="1">
            <a:spLocks/>
          </p:cNvSpPr>
          <p:nvPr/>
        </p:nvSpPr>
        <p:spPr>
          <a:xfrm>
            <a:off x="2865002" y="5608612"/>
            <a:ext cx="2899577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Crea la </a:t>
            </a:r>
            <a:r>
              <a:rPr lang="en-US" sz="1600" dirty="0" err="1"/>
              <a:t>subred</a:t>
            </a:r>
            <a:r>
              <a:rPr lang="en-US" sz="1600" dirty="0"/>
              <a:t> </a:t>
            </a:r>
            <a:r>
              <a:rPr lang="en-US" sz="1600" dirty="0" err="1"/>
              <a:t>pública</a:t>
            </a:r>
            <a:r>
              <a:rPr lang="en-US" sz="1600" dirty="0"/>
              <a:t> con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rango</a:t>
            </a:r>
            <a:r>
              <a:rPr lang="en-US" sz="1600" dirty="0"/>
              <a:t> de </a:t>
            </a:r>
            <a:r>
              <a:rPr lang="en-US" sz="1600" dirty="0" err="1"/>
              <a:t>direcciones</a:t>
            </a:r>
            <a:r>
              <a:rPr lang="en-US" sz="1600" dirty="0"/>
              <a:t> 10.0.1.0/24 en la zona de </a:t>
            </a:r>
            <a:r>
              <a:rPr lang="en-US" sz="1600" dirty="0" err="1"/>
              <a:t>disponibilidad</a:t>
            </a:r>
            <a:r>
              <a:rPr lang="en-US" sz="1600" dirty="0"/>
              <a:t> us-east-1a</a:t>
            </a: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9E328C1A-33A8-FFA9-905D-BD5269B26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ED0B40F-E1E8-7D19-76ED-9F5CE8F2600C}"/>
              </a:ext>
            </a:extLst>
          </p:cNvPr>
          <p:cNvSpPr/>
          <p:nvPr/>
        </p:nvSpPr>
        <p:spPr>
          <a:xfrm>
            <a:off x="8719036" y="2096110"/>
            <a:ext cx="2504902" cy="1645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2DB7A25-C406-BBFF-EB63-7D03C02C8A47}"/>
              </a:ext>
            </a:extLst>
          </p:cNvPr>
          <p:cNvSpPr txBox="1">
            <a:spLocks/>
          </p:cNvSpPr>
          <p:nvPr/>
        </p:nvSpPr>
        <p:spPr>
          <a:xfrm>
            <a:off x="6331789" y="2767753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la </a:t>
            </a:r>
            <a:r>
              <a:rPr lang="en-US" sz="1600" dirty="0" err="1"/>
              <a:t>subred</a:t>
            </a:r>
            <a:r>
              <a:rPr lang="en-US" sz="1600" dirty="0"/>
              <a:t> </a:t>
            </a:r>
            <a:r>
              <a:rPr lang="en-US" sz="1600" dirty="0" err="1"/>
              <a:t>privada</a:t>
            </a:r>
            <a:r>
              <a:rPr lang="en-US" sz="1600" dirty="0"/>
              <a:t> con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rango</a:t>
            </a:r>
            <a:r>
              <a:rPr lang="en-US" sz="1600" dirty="0"/>
              <a:t> en la zona de </a:t>
            </a:r>
            <a:r>
              <a:rPr lang="en-US" sz="1600" dirty="0" err="1"/>
              <a:t>disponibilidad</a:t>
            </a:r>
            <a:r>
              <a:rPr lang="en-US" sz="1600" dirty="0"/>
              <a:t> 10.0.2.0/24 us-east-1b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B290CAE-1366-566B-DFA6-9E5F91FCFF0A}"/>
              </a:ext>
            </a:extLst>
          </p:cNvPr>
          <p:cNvSpPr/>
          <p:nvPr/>
        </p:nvSpPr>
        <p:spPr>
          <a:xfrm>
            <a:off x="8719036" y="3741314"/>
            <a:ext cx="3071572" cy="1519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671B1C1-DDEA-9161-A699-5B56E39A7936}"/>
              </a:ext>
            </a:extLst>
          </p:cNvPr>
          <p:cNvSpPr txBox="1">
            <a:spLocks/>
          </p:cNvSpPr>
          <p:nvPr/>
        </p:nvSpPr>
        <p:spPr>
          <a:xfrm>
            <a:off x="6331789" y="4155103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puerta</a:t>
            </a:r>
            <a:r>
              <a:rPr lang="en-US" sz="1600" dirty="0"/>
              <a:t> de enlace a internet y la asocial con la VPC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FDF9110-3D8A-0E60-171B-E471DD3A98E8}"/>
              </a:ext>
            </a:extLst>
          </p:cNvPr>
          <p:cNvSpPr/>
          <p:nvPr/>
        </p:nvSpPr>
        <p:spPr>
          <a:xfrm>
            <a:off x="8715860" y="5264448"/>
            <a:ext cx="3287250" cy="148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4A86F53-85DC-E186-CA45-60A8F6BD4923}"/>
              </a:ext>
            </a:extLst>
          </p:cNvPr>
          <p:cNvSpPr txBox="1">
            <a:spLocks/>
          </p:cNvSpPr>
          <p:nvPr/>
        </p:nvSpPr>
        <p:spPr>
          <a:xfrm>
            <a:off x="6358735" y="5644170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tabla</a:t>
            </a:r>
            <a:r>
              <a:rPr lang="en-US" sz="1600" dirty="0"/>
              <a:t> de </a:t>
            </a:r>
            <a:r>
              <a:rPr lang="en-US" sz="1600" dirty="0" err="1"/>
              <a:t>enrutamiento</a:t>
            </a:r>
            <a:r>
              <a:rPr lang="en-US" sz="1600" dirty="0"/>
              <a:t> para las </a:t>
            </a:r>
            <a:r>
              <a:rPr lang="en-US" sz="1600" dirty="0" err="1"/>
              <a:t>subredes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51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7" grpId="0" animBg="1"/>
      <p:bldP spid="8" grpId="0"/>
      <p:bldP spid="12" grpId="0" animBg="1"/>
      <p:bldP spid="16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65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1725A-886F-76D2-80B9-4DAB093D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352C135-A334-F8D1-655B-C758F81D6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F7BD80-F04C-EB67-0078-E3FF4DAC6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F84E9A4-411A-CA98-3F43-05DE4DE3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6A63A27-F47E-573B-87FA-455A78EEE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8C21674-29FB-D680-FABD-4987F2D527FA}"/>
              </a:ext>
            </a:extLst>
          </p:cNvPr>
          <p:cNvSpPr txBox="1">
            <a:spLocks/>
          </p:cNvSpPr>
          <p:nvPr/>
        </p:nvSpPr>
        <p:spPr>
          <a:xfrm>
            <a:off x="239525" y="2971319"/>
            <a:ext cx="4484398" cy="915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 err="1"/>
              <a:t>Introducción</a:t>
            </a:r>
            <a:endParaRPr lang="en-US" sz="6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EA5B0A-FB2D-6309-A79C-A41FF2C0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9B0FE5C5-7B26-10F3-B41E-C3DF0B363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E978E70-7E88-487B-52BA-31B16BF8A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1AF66A-F93D-12EE-3391-10C70E2BC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AE770FE-1528-3A2F-59EB-3049A8B47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90A9CEB-9F73-13D8-A463-461E6F122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867EC-A313-4631-2F46-29E55BFD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C7CE8C7-4955-3095-19D0-7E01084AA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FCFDF23B-6818-212B-AC7C-976ED62C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F86C68-6479-F321-A069-8FBB2B39C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4AFC210-1948-CACF-6DCD-FD48BCCE1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E1BBEE6-B35E-0842-DEF2-781C10E9227B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br>
              <a:rPr lang="en-US" sz="4400" dirty="0"/>
            </a:b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208B5C-8769-ECFB-C717-F404956E0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11BB829-2486-2167-D990-6FC3A5F31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A83CC3-E1FE-48C2-816F-668C061C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EF226-A8E7-F529-E43F-FF4D317BD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87FC51-D307-1296-6AD8-DF24082F44DD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592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0FA88-1F8B-BFE8-0446-D4A1919B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27C0E4-52A9-C4C1-DDAA-E170BE0EFA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8" b="11848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BB233E-1F92-AD03-0E48-5E5F89D50970}"/>
              </a:ext>
            </a:extLst>
          </p:cNvPr>
          <p:cNvSpPr/>
          <p:nvPr/>
        </p:nvSpPr>
        <p:spPr>
          <a:xfrm>
            <a:off x="826922" y="2543086"/>
            <a:ext cx="1459078" cy="479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D3FAF29-7D3A-FA0E-3365-F797E2E757CE}"/>
              </a:ext>
            </a:extLst>
          </p:cNvPr>
          <p:cNvSpPr/>
          <p:nvPr/>
        </p:nvSpPr>
        <p:spPr>
          <a:xfrm>
            <a:off x="4706936" y="792928"/>
            <a:ext cx="1662114" cy="369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02701E61-4843-35E0-079B-DA1050BD78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48" y="2543086"/>
            <a:ext cx="8597900" cy="4089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E849B2F-1BAE-CAB3-3318-01D4FA11FA05}"/>
              </a:ext>
            </a:extLst>
          </p:cNvPr>
          <p:cNvSpPr/>
          <p:nvPr/>
        </p:nvSpPr>
        <p:spPr>
          <a:xfrm>
            <a:off x="7605073" y="2934234"/>
            <a:ext cx="2154877" cy="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80FB878-4508-F676-E685-3EE9E818A447}"/>
              </a:ext>
            </a:extLst>
          </p:cNvPr>
          <p:cNvSpPr/>
          <p:nvPr/>
        </p:nvSpPr>
        <p:spPr>
          <a:xfrm>
            <a:off x="1941690" y="2934234"/>
            <a:ext cx="2312810" cy="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C474DD4-D86F-2FA8-A243-D3E172A69E93}"/>
              </a:ext>
            </a:extLst>
          </p:cNvPr>
          <p:cNvSpPr/>
          <p:nvPr/>
        </p:nvSpPr>
        <p:spPr>
          <a:xfrm>
            <a:off x="4807329" y="2934234"/>
            <a:ext cx="2095122" cy="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7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F8F9E-099C-14A0-F2F6-650F7103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4792122-2986-8F62-167F-ED0D36CEB8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585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6813536-D8F8-01C3-E6A8-A4582734AD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b="7266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7586D70-B09A-9C15-A413-6266F2CC4B13}"/>
              </a:ext>
            </a:extLst>
          </p:cNvPr>
          <p:cNvSpPr/>
          <p:nvPr/>
        </p:nvSpPr>
        <p:spPr>
          <a:xfrm>
            <a:off x="1186176" y="209440"/>
            <a:ext cx="7303773" cy="990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A4BEDD-1455-4357-A631-A29C49147D33}"/>
              </a:ext>
            </a:extLst>
          </p:cNvPr>
          <p:cNvSpPr/>
          <p:nvPr/>
        </p:nvSpPr>
        <p:spPr>
          <a:xfrm>
            <a:off x="1186176" y="1290905"/>
            <a:ext cx="6891024" cy="1202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A2D83A-83F9-44B9-50FE-C9FF09A42110}"/>
              </a:ext>
            </a:extLst>
          </p:cNvPr>
          <p:cNvSpPr/>
          <p:nvPr/>
        </p:nvSpPr>
        <p:spPr>
          <a:xfrm>
            <a:off x="1186176" y="2616864"/>
            <a:ext cx="2788924" cy="667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BC6733-25BA-A52A-9B59-62D5D8A26110}"/>
              </a:ext>
            </a:extLst>
          </p:cNvPr>
          <p:cNvSpPr/>
          <p:nvPr/>
        </p:nvSpPr>
        <p:spPr>
          <a:xfrm>
            <a:off x="1517650" y="3493819"/>
            <a:ext cx="1022350" cy="189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C32764-516D-80F3-DB48-7FB9A8D6BDD2}"/>
              </a:ext>
            </a:extLst>
          </p:cNvPr>
          <p:cNvSpPr/>
          <p:nvPr/>
        </p:nvSpPr>
        <p:spPr>
          <a:xfrm>
            <a:off x="1517650" y="3955392"/>
            <a:ext cx="6851650" cy="2312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7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CE16E-0A16-749C-EE82-AE66C2FBE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B3C5C3A-D333-3E56-B02B-9F3B033648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1" b="14021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3DC9D4-CE5B-12AD-DCDD-F16C264E4D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2" b="16002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AD3F54-4328-E275-E8B0-60233840FDF1}"/>
              </a:ext>
            </a:extLst>
          </p:cNvPr>
          <p:cNvSpPr/>
          <p:nvPr/>
        </p:nvSpPr>
        <p:spPr>
          <a:xfrm>
            <a:off x="979801" y="78161"/>
            <a:ext cx="1744349" cy="239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B2C05BB-DC54-9BFA-4DDD-543DD13B1B54}"/>
              </a:ext>
            </a:extLst>
          </p:cNvPr>
          <p:cNvSpPr/>
          <p:nvPr/>
        </p:nvSpPr>
        <p:spPr>
          <a:xfrm>
            <a:off x="979800" y="780929"/>
            <a:ext cx="8259449" cy="142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A145BA5-81EA-8855-B488-7316011FA01C}"/>
              </a:ext>
            </a:extLst>
          </p:cNvPr>
          <p:cNvSpPr/>
          <p:nvPr/>
        </p:nvSpPr>
        <p:spPr>
          <a:xfrm>
            <a:off x="1040126" y="1364312"/>
            <a:ext cx="1912625" cy="343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568D09F-D5F5-FFD0-9879-EFBA884D492A}"/>
              </a:ext>
            </a:extLst>
          </p:cNvPr>
          <p:cNvSpPr/>
          <p:nvPr/>
        </p:nvSpPr>
        <p:spPr>
          <a:xfrm>
            <a:off x="1311750" y="3435233"/>
            <a:ext cx="3368199" cy="374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7D3CB0C-8047-7801-913C-0B5675982A9A}"/>
              </a:ext>
            </a:extLst>
          </p:cNvPr>
          <p:cNvSpPr/>
          <p:nvPr/>
        </p:nvSpPr>
        <p:spPr>
          <a:xfrm>
            <a:off x="1422400" y="4378881"/>
            <a:ext cx="5187950" cy="1856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48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5B16C-B137-DBDF-DCD1-02D8DC1A3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EBD97AC-AE39-1817-3430-9821D5461C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" b="2257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4FB60C-08B7-0F05-5E10-77E63A14D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1" b="11881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2D2B52C-516C-C74A-7EB2-6CAB88EFE27C}"/>
              </a:ext>
            </a:extLst>
          </p:cNvPr>
          <p:cNvSpPr/>
          <p:nvPr/>
        </p:nvSpPr>
        <p:spPr>
          <a:xfrm>
            <a:off x="1030600" y="616153"/>
            <a:ext cx="2220600" cy="278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3487F3-7366-5005-2B05-2F915EDF8429}"/>
              </a:ext>
            </a:extLst>
          </p:cNvPr>
          <p:cNvSpPr/>
          <p:nvPr/>
        </p:nvSpPr>
        <p:spPr>
          <a:xfrm>
            <a:off x="1024725" y="2533646"/>
            <a:ext cx="1344300" cy="393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11273AF-515C-25FF-2EC4-177904C8F5F2}"/>
              </a:ext>
            </a:extLst>
          </p:cNvPr>
          <p:cNvSpPr/>
          <p:nvPr/>
        </p:nvSpPr>
        <p:spPr>
          <a:xfrm>
            <a:off x="1069175" y="994649"/>
            <a:ext cx="8874925" cy="328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06D3D6F-7A26-16FA-0703-891304A8558E}"/>
              </a:ext>
            </a:extLst>
          </p:cNvPr>
          <p:cNvSpPr/>
          <p:nvPr/>
        </p:nvSpPr>
        <p:spPr>
          <a:xfrm>
            <a:off x="3017200" y="3449684"/>
            <a:ext cx="5517200" cy="417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333328A-35AA-2625-FB59-4019234E31EE}"/>
              </a:ext>
            </a:extLst>
          </p:cNvPr>
          <p:cNvSpPr/>
          <p:nvPr/>
        </p:nvSpPr>
        <p:spPr>
          <a:xfrm>
            <a:off x="3181824" y="4426859"/>
            <a:ext cx="7625875" cy="1688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F578281-DB81-4E8B-B180-5DD9F539145C}"/>
              </a:ext>
            </a:extLst>
          </p:cNvPr>
          <p:cNvSpPr/>
          <p:nvPr/>
        </p:nvSpPr>
        <p:spPr>
          <a:xfrm>
            <a:off x="1126325" y="1681387"/>
            <a:ext cx="6531776" cy="790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C034F-A7B1-BE20-F159-69464268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035BC1-F397-A0B4-2CD8-E20C5C4982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2" b="9322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DFCD85B-0EED-FAE6-E233-9B3B2F064126}"/>
              </a:ext>
            </a:extLst>
          </p:cNvPr>
          <p:cNvSpPr/>
          <p:nvPr/>
        </p:nvSpPr>
        <p:spPr>
          <a:xfrm>
            <a:off x="1024725" y="358405"/>
            <a:ext cx="2220600" cy="278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85ACC1B-4F3F-5CAA-9AA5-2B5E77EB7391}"/>
              </a:ext>
            </a:extLst>
          </p:cNvPr>
          <p:cNvSpPr/>
          <p:nvPr/>
        </p:nvSpPr>
        <p:spPr>
          <a:xfrm>
            <a:off x="4510874" y="2566483"/>
            <a:ext cx="1502575" cy="393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D9C345-7799-8213-0022-1A9A509CD5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" b="3294"/>
          <a:stretch/>
        </p:blipFill>
        <p:spPr>
          <a:xfrm>
            <a:off x="2090100" y="2927531"/>
            <a:ext cx="8013700" cy="3811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8258F7C-A139-FBB4-5A1E-86FD0819B0C8}"/>
              </a:ext>
            </a:extLst>
          </p:cNvPr>
          <p:cNvSpPr/>
          <p:nvPr/>
        </p:nvSpPr>
        <p:spPr>
          <a:xfrm>
            <a:off x="2505461" y="2868674"/>
            <a:ext cx="7190989" cy="1118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401E908-E67F-92F4-E84D-431FFB4BEE7E}"/>
              </a:ext>
            </a:extLst>
          </p:cNvPr>
          <p:cNvSpPr/>
          <p:nvPr/>
        </p:nvSpPr>
        <p:spPr>
          <a:xfrm>
            <a:off x="2503560" y="5373807"/>
            <a:ext cx="7190987" cy="90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6A49C-4580-3C0D-6996-BCDD7B878D2D}"/>
              </a:ext>
            </a:extLst>
          </p:cNvPr>
          <p:cNvSpPr/>
          <p:nvPr/>
        </p:nvSpPr>
        <p:spPr>
          <a:xfrm>
            <a:off x="2503560" y="6336660"/>
            <a:ext cx="7192889" cy="431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172AD29-D93E-014F-F758-14A0AFBE78EE}"/>
              </a:ext>
            </a:extLst>
          </p:cNvPr>
          <p:cNvSpPr/>
          <p:nvPr/>
        </p:nvSpPr>
        <p:spPr>
          <a:xfrm>
            <a:off x="2505461" y="4046122"/>
            <a:ext cx="7190988" cy="1268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8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5539E-B315-9A85-DA55-D11B8A82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8C2F72-EAF5-8F0E-223D-2EC44C6F99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6" b="572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C0C351F-9D3F-EB48-EC96-C54FF2F2CDED}"/>
              </a:ext>
            </a:extLst>
          </p:cNvPr>
          <p:cNvSpPr/>
          <p:nvPr/>
        </p:nvSpPr>
        <p:spPr>
          <a:xfrm>
            <a:off x="4949024" y="2944440"/>
            <a:ext cx="2296326" cy="399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03DABF-0299-D9E7-F000-0E2517C081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4" b="8184"/>
          <a:stretch/>
        </p:blipFill>
        <p:spPr>
          <a:xfrm>
            <a:off x="2090100" y="2927531"/>
            <a:ext cx="8013700" cy="3811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8B06AC5-76EA-7D90-582F-8F026BA27B4C}"/>
              </a:ext>
            </a:extLst>
          </p:cNvPr>
          <p:cNvSpPr/>
          <p:nvPr/>
        </p:nvSpPr>
        <p:spPr>
          <a:xfrm>
            <a:off x="929475" y="240690"/>
            <a:ext cx="2169325" cy="1061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C33DE89-2028-24ED-4163-576C33803EDA}"/>
              </a:ext>
            </a:extLst>
          </p:cNvPr>
          <p:cNvSpPr/>
          <p:nvPr/>
        </p:nvSpPr>
        <p:spPr>
          <a:xfrm>
            <a:off x="2232411" y="2874490"/>
            <a:ext cx="2650739" cy="431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8BBE32-C588-8DFE-B5DE-FA64A31FA5CD}"/>
              </a:ext>
            </a:extLst>
          </p:cNvPr>
          <p:cNvSpPr/>
          <p:nvPr/>
        </p:nvSpPr>
        <p:spPr>
          <a:xfrm>
            <a:off x="4370461" y="3531066"/>
            <a:ext cx="1725540" cy="1085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BF6557D-A4A4-80CF-EBF8-BC44BA2D5CE7}"/>
              </a:ext>
            </a:extLst>
          </p:cNvPr>
          <p:cNvSpPr/>
          <p:nvPr/>
        </p:nvSpPr>
        <p:spPr>
          <a:xfrm>
            <a:off x="6505456" y="3531066"/>
            <a:ext cx="1725540" cy="2837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663523F-E7A9-E1C1-A2EB-6CA0106A2404}"/>
              </a:ext>
            </a:extLst>
          </p:cNvPr>
          <p:cNvSpPr/>
          <p:nvPr/>
        </p:nvSpPr>
        <p:spPr>
          <a:xfrm>
            <a:off x="2232411" y="3531066"/>
            <a:ext cx="1387089" cy="1002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6DD55E3-FCBF-52E0-B27F-A34116A59139}"/>
              </a:ext>
            </a:extLst>
          </p:cNvPr>
          <p:cNvSpPr/>
          <p:nvPr/>
        </p:nvSpPr>
        <p:spPr>
          <a:xfrm>
            <a:off x="8582988" y="3524716"/>
            <a:ext cx="1462712" cy="691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5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1" grpId="0" animBg="1"/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F9569-CD86-0B02-1BC8-C99A27C33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C10BD-EB2E-5E75-8912-10111553B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7211485C-DEC3-9482-2775-998FB6DA6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6A3CAC-6415-6D8C-C483-53D1B29F9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33ABEF2-13BE-5CF4-A117-64DFB0E31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24D9E99-A6B8-7E04-6187-E5894186D4C0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br>
              <a:rPr lang="en-US" sz="4400" dirty="0"/>
            </a:b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153193-5E93-6B99-0C17-33E2A5B6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8EC276C-29CA-AD8C-A253-5D917605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7E4B02-3643-A848-128D-3ACFC620D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BC0DA3-9409-7E92-6ECB-99DBD1C13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1A20D6-F585-2F25-8725-538AF864FF9F}"/>
              </a:ext>
            </a:extLst>
          </p:cNvPr>
          <p:cNvSpPr txBox="1">
            <a:spLocks/>
          </p:cNvSpPr>
          <p:nvPr/>
        </p:nvSpPr>
        <p:spPr>
          <a:xfrm>
            <a:off x="10135674" y="4791895"/>
            <a:ext cx="1041048" cy="767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99036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8E2C7-9DAC-B8B5-8173-2AECAC13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50E0695-E0BA-FE2B-C55A-5C56B1407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02E52CE-5669-CDCF-9C48-C0567C621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049053F-3228-7F8E-4AB1-C779E1B6A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4089A0E-2F9D-13A1-31CC-A9BB11E9E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7261785-D997-F2EC-22CA-B76423A0D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3465D6-EBF3-A13A-0DCF-4403E88BF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051" y="4068463"/>
            <a:ext cx="3457143" cy="5571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A62695-AA1F-E836-8970-93E6E130F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42" y="5174172"/>
            <a:ext cx="9036190" cy="4038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3A16BE-E3C3-091F-CA96-EFBB0A338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368" y="6193664"/>
            <a:ext cx="9120000" cy="54285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9E1C23-9220-0293-388B-F2BD3E84BBBB}"/>
              </a:ext>
            </a:extLst>
          </p:cNvPr>
          <p:cNvSpPr txBox="1">
            <a:spLocks/>
          </p:cNvSpPr>
          <p:nvPr/>
        </p:nvSpPr>
        <p:spPr>
          <a:xfrm>
            <a:off x="5438317" y="229975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5076EAC-48AE-E229-8F60-25CCC71E2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049" y="2529131"/>
            <a:ext cx="9107362" cy="101411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BEDA4650-E358-C063-73DD-A7F674DB96CE}"/>
              </a:ext>
            </a:extLst>
          </p:cNvPr>
          <p:cNvSpPr txBox="1">
            <a:spLocks/>
          </p:cNvSpPr>
          <p:nvPr/>
        </p:nvSpPr>
        <p:spPr>
          <a:xfrm>
            <a:off x="-16049" y="3617442"/>
            <a:ext cx="11088709" cy="360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8000" dirty="0"/>
              <a:t>Creación del grupo objetivo para el balanceador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94B45E8-52FF-B28E-CB0C-3C82B28D47F5}"/>
              </a:ext>
            </a:extLst>
          </p:cNvPr>
          <p:cNvSpPr txBox="1">
            <a:spLocks/>
          </p:cNvSpPr>
          <p:nvPr/>
        </p:nvSpPr>
        <p:spPr>
          <a:xfrm>
            <a:off x="3176" y="4721327"/>
            <a:ext cx="7183235" cy="3432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Creación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Gateway y la </a:t>
            </a:r>
            <a:r>
              <a:rPr lang="en-US" sz="2000" dirty="0" err="1"/>
              <a:t>asociación</a:t>
            </a:r>
            <a:r>
              <a:rPr lang="en-US" sz="2000" dirty="0"/>
              <a:t> a </a:t>
            </a:r>
            <a:r>
              <a:rPr lang="en-US" sz="2000" dirty="0" err="1"/>
              <a:t>una</a:t>
            </a:r>
            <a:r>
              <a:rPr lang="en-US" sz="2000" dirty="0"/>
              <a:t> id de </a:t>
            </a:r>
            <a:r>
              <a:rPr lang="en-US" sz="2000" dirty="0" err="1"/>
              <a:t>una</a:t>
            </a:r>
            <a:r>
              <a:rPr lang="en-US" sz="2000" dirty="0"/>
              <a:t> VPC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7C6F63C-34CF-7EA9-5048-B840F4628391}"/>
              </a:ext>
            </a:extLst>
          </p:cNvPr>
          <p:cNvSpPr txBox="1">
            <a:spLocks/>
          </p:cNvSpPr>
          <p:nvPr/>
        </p:nvSpPr>
        <p:spPr>
          <a:xfrm>
            <a:off x="-6439" y="5674322"/>
            <a:ext cx="4977684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Actualización</a:t>
            </a:r>
            <a:r>
              <a:rPr lang="en-US" sz="2000" dirty="0"/>
              <a:t> de la </a:t>
            </a:r>
            <a:r>
              <a:rPr lang="en-US" sz="2000" dirty="0" err="1"/>
              <a:t>tabla</a:t>
            </a:r>
            <a:r>
              <a:rPr lang="en-US" sz="2000" dirty="0"/>
              <a:t> de </a:t>
            </a:r>
            <a:r>
              <a:rPr lang="en-US" sz="2000" dirty="0" err="1"/>
              <a:t>enrutamiento</a:t>
            </a:r>
            <a:endParaRPr lang="en-US" sz="20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FBB3CC-E63F-121B-2DDE-F36F8B84F5A6}"/>
              </a:ext>
            </a:extLst>
          </p:cNvPr>
          <p:cNvSpPr txBox="1"/>
          <p:nvPr/>
        </p:nvSpPr>
        <p:spPr>
          <a:xfrm>
            <a:off x="-3069" y="2048604"/>
            <a:ext cx="9107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Creación de un balanceador de carga de tipo Network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B77967-F737-A364-2E6B-F9B57509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CLI</a:t>
            </a:r>
          </a:p>
        </p:txBody>
      </p:sp>
    </p:spTree>
    <p:extLst>
      <p:ext uri="{BB962C8B-B14F-4D97-AF65-F5344CB8AC3E}">
        <p14:creationId xmlns:p14="http://schemas.microsoft.com/office/powerpoint/2010/main" val="30527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E6EFC-D25F-9C1C-46B5-BCF5DC1A4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B65DFA9-74E0-B823-EC34-6C3627F9F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00EB8870-2C60-42F9-D611-6FB28D33D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5493984-E9B2-A065-C106-AB6ABC3CC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BC8D29C-FD09-C13C-FE7F-9C9FE4EDB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44EB3C3-D6B2-30A5-DCEB-1855D45F0418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br>
              <a:rPr lang="en-US" sz="4400" dirty="0"/>
            </a:b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09C6DA-F381-9E15-32D1-07FCE93D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50F8A9A-4CDA-AF0E-491B-301B76C20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7A2DC8-1B98-10E3-3596-F81145B04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F0673B-BCF9-C313-459E-3CA1E407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826E6-8A01-26CD-1007-6E48A0C84E0E}"/>
              </a:ext>
            </a:extLst>
          </p:cNvPr>
          <p:cNvSpPr txBox="1">
            <a:spLocks/>
          </p:cNvSpPr>
          <p:nvPr/>
        </p:nvSpPr>
        <p:spPr>
          <a:xfrm>
            <a:off x="10135674" y="4791895"/>
            <a:ext cx="1041048" cy="767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5558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67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E2609-EC2F-DD1B-110A-2ED740AE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DFF0AA20-FC2C-37AA-80C8-268336D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54B0A18E-8007-494D-8447-066BB452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4362125B-8F4B-3B9B-1F16-16D08F8C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722EC8-34CE-FAFD-C41F-2A945F5F4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8461231-401C-A273-3C25-9AD17E0D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EE07C2-EBDE-E07A-C6A6-B5E20B16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2063262"/>
            <a:ext cx="4603749" cy="2661052"/>
          </a:xfrm>
        </p:spPr>
        <p:txBody>
          <a:bodyPr>
            <a:normAutofit/>
          </a:bodyPr>
          <a:lstStyle/>
          <a:p>
            <a:pPr algn="r"/>
            <a:r>
              <a:rPr lang="es-ES" sz="6000" dirty="0">
                <a:solidFill>
                  <a:srgbClr val="FFFFFF"/>
                </a:solidFill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37348-E912-8711-95FC-309855791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318" y="57216"/>
            <a:ext cx="6658382" cy="6743634"/>
          </a:xfrm>
        </p:spPr>
        <p:txBody>
          <a:bodyPr anchor="ctr">
            <a:normAutofit/>
          </a:bodyPr>
          <a:lstStyle/>
          <a:p>
            <a:r>
              <a:rPr lang="es-ES" sz="3500" dirty="0">
                <a:solidFill>
                  <a:srgbClr val="FFFFFF"/>
                </a:solidFill>
              </a:rPr>
              <a:t>Objetivo de la práctica</a:t>
            </a:r>
          </a:p>
          <a:p>
            <a:r>
              <a:rPr lang="es-ES" sz="3500" dirty="0">
                <a:solidFill>
                  <a:srgbClr val="FFFFFF"/>
                </a:solidFill>
              </a:rPr>
              <a:t>Requisitos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4 Máquinas virtuales o instancias Linux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Red Virtual y subredes o VPC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Balanceador de carga</a:t>
            </a:r>
          </a:p>
          <a:p>
            <a:r>
              <a:rPr lang="es-ES" sz="3500" dirty="0">
                <a:solidFill>
                  <a:srgbClr val="FFFFFF"/>
                </a:solidFill>
              </a:rPr>
              <a:t>Métodos de implementación de recursos</a:t>
            </a:r>
          </a:p>
          <a:p>
            <a:pPr lvl="1"/>
            <a:r>
              <a:rPr lang="es-ES" sz="3100">
                <a:solidFill>
                  <a:srgbClr val="FFFFFF"/>
                </a:solidFill>
              </a:rPr>
              <a:t>Entorno gráfico</a:t>
            </a:r>
            <a:endParaRPr lang="es-ES" sz="3100" dirty="0">
              <a:solidFill>
                <a:srgbClr val="FFFFFF"/>
              </a:solidFill>
            </a:endParaRP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CLI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Infrastructure as Code (</a:t>
            </a:r>
            <a:r>
              <a:rPr lang="es-ES" sz="3100" dirty="0" err="1">
                <a:solidFill>
                  <a:srgbClr val="FFFFFF"/>
                </a:solidFill>
              </a:rPr>
              <a:t>IaC</a:t>
            </a:r>
            <a:r>
              <a:rPr lang="es-ES" sz="3100" dirty="0">
                <a:solidFill>
                  <a:srgbClr val="FFFFFF"/>
                </a:solidFill>
              </a:rPr>
              <a:t>)</a:t>
            </a:r>
            <a:endParaRPr lang="es-ES" sz="3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5AFB5-1556-AA3F-57FF-F625A5EE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F0DC6FA-62EA-22EF-9B58-045218338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8E9844-83CC-E060-6F5A-9C00DC11E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0E88DB1-01B4-B0E7-EFB8-9DB6D103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AFA4C3-539B-F120-4C0A-16C5E5DCD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2EACE91-18DC-0182-7598-C98274407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76377-405D-0724-2787-2E98D4FF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CloudFormation</a:t>
            </a:r>
            <a:r>
              <a:rPr lang="es-ES" dirty="0">
                <a:solidFill>
                  <a:srgbClr val="FFFFFF"/>
                </a:solidFill>
              </a:rPr>
              <a:t> (Archivo YAML)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8C5BC6-D617-2774-B8C0-8A89C5A6B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48" y="2354672"/>
            <a:ext cx="3432931" cy="4189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3B551CF-5541-07ED-A633-CEA7092D935F}"/>
              </a:ext>
            </a:extLst>
          </p:cNvPr>
          <p:cNvSpPr/>
          <p:nvPr/>
        </p:nvSpPr>
        <p:spPr>
          <a:xfrm>
            <a:off x="142454" y="2407283"/>
            <a:ext cx="2175743" cy="10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A644F67-96E8-531D-48D4-CB1FA30A03E0}"/>
              </a:ext>
            </a:extLst>
          </p:cNvPr>
          <p:cNvSpPr txBox="1">
            <a:spLocks/>
          </p:cNvSpPr>
          <p:nvPr/>
        </p:nvSpPr>
        <p:spPr>
          <a:xfrm>
            <a:off x="3575385" y="2455851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VPC con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rango</a:t>
            </a:r>
            <a:r>
              <a:rPr lang="en-US" sz="2000" dirty="0"/>
              <a:t> de </a:t>
            </a:r>
            <a:r>
              <a:rPr lang="en-US" sz="2000" dirty="0" err="1"/>
              <a:t>direcciones</a:t>
            </a:r>
            <a:r>
              <a:rPr lang="en-US" sz="2000" dirty="0"/>
              <a:t> 10.0.0.0/16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F8DAF21-9A74-C4F9-A182-5D05D1920EBD}"/>
              </a:ext>
            </a:extLst>
          </p:cNvPr>
          <p:cNvSpPr/>
          <p:nvPr/>
        </p:nvSpPr>
        <p:spPr>
          <a:xfrm>
            <a:off x="142454" y="3550563"/>
            <a:ext cx="2092031" cy="1104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C9D5974-5B4A-D6A9-F269-074B480F2898}"/>
              </a:ext>
            </a:extLst>
          </p:cNvPr>
          <p:cNvSpPr txBox="1">
            <a:spLocks/>
          </p:cNvSpPr>
          <p:nvPr/>
        </p:nvSpPr>
        <p:spPr>
          <a:xfrm>
            <a:off x="3597546" y="375564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una subred en la zona de disponibilidad (us-east-1a) con el rango de IP 10.0.1.0/24</a:t>
            </a:r>
            <a:endParaRPr lang="en-US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BA6495F-1252-E6A8-468C-B20E63D5D384}"/>
              </a:ext>
            </a:extLst>
          </p:cNvPr>
          <p:cNvSpPr/>
          <p:nvPr/>
        </p:nvSpPr>
        <p:spPr>
          <a:xfrm>
            <a:off x="146640" y="4768700"/>
            <a:ext cx="2454891" cy="1709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D24E3F3-EB00-77AA-55FD-C85E51037904}"/>
              </a:ext>
            </a:extLst>
          </p:cNvPr>
          <p:cNvSpPr txBox="1">
            <a:spLocks/>
          </p:cNvSpPr>
          <p:nvPr/>
        </p:nvSpPr>
        <p:spPr>
          <a:xfrm>
            <a:off x="3622427" y="5351173"/>
            <a:ext cx="4355406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define un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F64488-1083-9805-673A-0418D0724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5244" y="2065262"/>
            <a:ext cx="3204316" cy="476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424F8626-3575-E32F-D1DF-1AA9EC599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" y="396717"/>
            <a:ext cx="1775256" cy="177525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E161F2C-3FBC-505D-D308-FEB5EC5EF860}"/>
              </a:ext>
            </a:extLst>
          </p:cNvPr>
          <p:cNvSpPr/>
          <p:nvPr/>
        </p:nvSpPr>
        <p:spPr>
          <a:xfrm>
            <a:off x="8969842" y="2127768"/>
            <a:ext cx="2363566" cy="1062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54D90D4-6BBB-6894-A8C1-DB4A092E80F2}"/>
              </a:ext>
            </a:extLst>
          </p:cNvPr>
          <p:cNvSpPr txBox="1">
            <a:spLocks/>
          </p:cNvSpPr>
          <p:nvPr/>
        </p:nvSpPr>
        <p:spPr>
          <a:xfrm>
            <a:off x="3711917" y="2139136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un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para </a:t>
            </a:r>
            <a:r>
              <a:rPr lang="en-US" sz="2000" dirty="0" err="1"/>
              <a:t>dirigir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</a:t>
            </a:r>
            <a:r>
              <a:rPr lang="en-US" sz="2000" dirty="0" err="1"/>
              <a:t>hacia</a:t>
            </a:r>
            <a:r>
              <a:rPr lang="en-US" sz="2000" dirty="0"/>
              <a:t> las </a:t>
            </a:r>
            <a:r>
              <a:rPr lang="en-US" sz="2000" dirty="0" err="1"/>
              <a:t>instancias</a:t>
            </a:r>
            <a:r>
              <a:rPr lang="en-US" sz="2000" dirty="0"/>
              <a:t> EC2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3D6CB69-A60A-8DCA-7531-531E116A87C5}"/>
              </a:ext>
            </a:extLst>
          </p:cNvPr>
          <p:cNvSpPr/>
          <p:nvPr/>
        </p:nvSpPr>
        <p:spPr>
          <a:xfrm>
            <a:off x="8969841" y="3268515"/>
            <a:ext cx="2417321" cy="173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E07DFD-426B-68A2-3C4F-74BCE584E6EA}"/>
              </a:ext>
            </a:extLst>
          </p:cNvPr>
          <p:cNvSpPr txBox="1">
            <a:spLocks/>
          </p:cNvSpPr>
          <p:nvPr/>
        </p:nvSpPr>
        <p:spPr>
          <a:xfrm>
            <a:off x="3711479" y="3588669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un </a:t>
            </a:r>
            <a:r>
              <a:rPr lang="en-US" sz="2000" dirty="0" err="1"/>
              <a:t>balanceador</a:t>
            </a:r>
            <a:r>
              <a:rPr lang="en-US" sz="2000" dirty="0"/>
              <a:t> de carga de red con un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r>
              <a:rPr lang="en-US" sz="2000" dirty="0"/>
              <a:t> </a:t>
            </a:r>
            <a:r>
              <a:rPr lang="en-US" sz="2000" dirty="0" err="1"/>
              <a:t>asociado</a:t>
            </a:r>
            <a:endParaRPr lang="en-US" sz="2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BF3554B-3325-5D0E-7928-5C9D5B864770}"/>
              </a:ext>
            </a:extLst>
          </p:cNvPr>
          <p:cNvSpPr/>
          <p:nvPr/>
        </p:nvSpPr>
        <p:spPr>
          <a:xfrm>
            <a:off x="8966742" y="5061851"/>
            <a:ext cx="2250757" cy="173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3B6751B-6871-A4D2-C4B5-1E6AE59BD008}"/>
              </a:ext>
            </a:extLst>
          </p:cNvPr>
          <p:cNvSpPr txBox="1">
            <a:spLocks/>
          </p:cNvSpPr>
          <p:nvPr/>
        </p:nvSpPr>
        <p:spPr>
          <a:xfrm>
            <a:off x="3622427" y="5566220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configura</a:t>
            </a:r>
            <a:r>
              <a:rPr lang="en-US" sz="2000" dirty="0"/>
              <a:t> un listener para </a:t>
            </a:r>
            <a:r>
              <a:rPr lang="en-US" sz="2000" dirty="0" err="1"/>
              <a:t>dirigir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a las </a:t>
            </a:r>
            <a:r>
              <a:rPr lang="en-US" sz="2000" dirty="0" err="1"/>
              <a:t>instancias</a:t>
            </a:r>
            <a:r>
              <a:rPr lang="en-US" sz="2000" dirty="0"/>
              <a:t> a </a:t>
            </a:r>
            <a:r>
              <a:rPr lang="en-US" sz="2000" dirty="0" err="1"/>
              <a:t>través</a:t>
            </a:r>
            <a:r>
              <a:rPr lang="en-US" sz="2000" dirty="0"/>
              <a:t> del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03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7" grpId="0" animBg="1"/>
      <p:bldP spid="7" grpId="1" animBg="1"/>
      <p:bldP spid="8" grpId="0"/>
      <p:bldP spid="8" grpId="1"/>
      <p:bldP spid="12" grpId="0" animBg="1"/>
      <p:bldP spid="12" grpId="1" animBg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5D517-FAA2-3536-5CEE-FA183855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388AB6D-47CF-690E-D6F6-5507528F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BE036D-F6B9-40E4-5477-E3707BBD6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BD1E808-D9A0-5616-EDA6-C8F107B46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38A316A-82DF-49E1-1F4B-E597205FA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1516F37-FF98-137F-1881-DD7EDCBC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E0F048-E146-3AB9-AE2F-C3D8075F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1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200767-C32D-402B-D0FE-B4943EECF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542" y="2553038"/>
            <a:ext cx="3367429" cy="371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9FE6ED9-D675-89FB-3BC1-F7228E75AFDA}"/>
              </a:ext>
            </a:extLst>
          </p:cNvPr>
          <p:cNvSpPr/>
          <p:nvPr/>
        </p:nvSpPr>
        <p:spPr>
          <a:xfrm>
            <a:off x="249129" y="2584903"/>
            <a:ext cx="1431564" cy="662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DC468C1-FD7A-2899-44B1-C64F0A1BC8F7}"/>
              </a:ext>
            </a:extLst>
          </p:cNvPr>
          <p:cNvSpPr txBox="1">
            <a:spLocks/>
          </p:cNvSpPr>
          <p:nvPr/>
        </p:nvSpPr>
        <p:spPr>
          <a:xfrm>
            <a:off x="3608269" y="2501232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proveedor</a:t>
            </a:r>
            <a:r>
              <a:rPr lang="en-US" sz="2000" dirty="0"/>
              <a:t> de </a:t>
            </a:r>
            <a:r>
              <a:rPr lang="en-US" sz="2000" dirty="0" err="1"/>
              <a:t>servicios</a:t>
            </a:r>
            <a:r>
              <a:rPr lang="en-US" sz="2000" dirty="0"/>
              <a:t> y la </a:t>
            </a:r>
            <a:r>
              <a:rPr lang="en-US" sz="2000" dirty="0" err="1"/>
              <a:t>región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433180B-6E59-9304-8CEE-3E05CE85AFAA}"/>
              </a:ext>
            </a:extLst>
          </p:cNvPr>
          <p:cNvSpPr/>
          <p:nvPr/>
        </p:nvSpPr>
        <p:spPr>
          <a:xfrm>
            <a:off x="249129" y="3326115"/>
            <a:ext cx="3253925" cy="2855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2B05E03-4049-E366-01E0-6A69CA038B26}"/>
              </a:ext>
            </a:extLst>
          </p:cNvPr>
          <p:cNvSpPr txBox="1">
            <a:spLocks/>
          </p:cNvSpPr>
          <p:nvPr/>
        </p:nvSpPr>
        <p:spPr>
          <a:xfrm>
            <a:off x="3603989" y="4895361"/>
            <a:ext cx="3564532" cy="6163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2000" dirty="0"/>
              <a:t>Crea el balanceador de carga con unas características específicas como el tipo, grupo de seguridad, subred, </a:t>
            </a:r>
            <a:r>
              <a:rPr lang="es-ES" sz="2000" dirty="0" err="1"/>
              <a:t>etc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861583-F49B-19A1-9EC9-5257AB219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6469" y="2466085"/>
            <a:ext cx="3944476" cy="3889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204CFD2E-4F1E-A39D-0630-753E13CF4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4859DA7-0A84-C34A-901F-CEDB99125DC3}"/>
              </a:ext>
            </a:extLst>
          </p:cNvPr>
          <p:cNvSpPr/>
          <p:nvPr/>
        </p:nvSpPr>
        <p:spPr>
          <a:xfrm>
            <a:off x="8075487" y="2520549"/>
            <a:ext cx="3135571" cy="1581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49603F-A51E-CE15-FBAF-FD992DFD8FE0}"/>
              </a:ext>
            </a:extLst>
          </p:cNvPr>
          <p:cNvSpPr txBox="1">
            <a:spLocks/>
          </p:cNvSpPr>
          <p:nvPr/>
        </p:nvSpPr>
        <p:spPr>
          <a:xfrm>
            <a:off x="4553682" y="3155491"/>
            <a:ext cx="34775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un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balanceador</a:t>
            </a:r>
            <a:r>
              <a:rPr lang="en-US" sz="2000" dirty="0"/>
              <a:t> de carga </a:t>
            </a:r>
            <a:r>
              <a:rPr lang="en-US" sz="2000" dirty="0" err="1"/>
              <a:t>especificando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, </a:t>
            </a:r>
            <a:r>
              <a:rPr lang="en-US" sz="2000" dirty="0" err="1"/>
              <a:t>puerto</a:t>
            </a:r>
            <a:r>
              <a:rPr lang="en-US" sz="2000" dirty="0"/>
              <a:t>, protocol, </a:t>
            </a:r>
            <a:r>
              <a:rPr lang="en-US" sz="2000" dirty="0" err="1"/>
              <a:t>etc</a:t>
            </a:r>
            <a:endParaRPr lang="en-US" sz="20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FB93B3C-80B9-81F1-FCF6-882EC259796C}"/>
              </a:ext>
            </a:extLst>
          </p:cNvPr>
          <p:cNvSpPr/>
          <p:nvPr/>
        </p:nvSpPr>
        <p:spPr>
          <a:xfrm>
            <a:off x="8075487" y="4192075"/>
            <a:ext cx="3867384" cy="2143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8D85B29-6CDF-ACF5-5F10-071093BF5992}"/>
              </a:ext>
            </a:extLst>
          </p:cNvPr>
          <p:cNvSpPr txBox="1">
            <a:spLocks/>
          </p:cNvSpPr>
          <p:nvPr/>
        </p:nvSpPr>
        <p:spPr>
          <a:xfrm>
            <a:off x="3694322" y="5116340"/>
            <a:ext cx="4304073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un listener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balanceador</a:t>
            </a:r>
            <a:r>
              <a:rPr lang="en-US" sz="2000" dirty="0"/>
              <a:t> de carga </a:t>
            </a:r>
            <a:r>
              <a:rPr lang="en-US" sz="2000" dirty="0" err="1"/>
              <a:t>especificando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puerto</a:t>
            </a:r>
            <a:r>
              <a:rPr lang="en-US" sz="2000" dirty="0"/>
              <a:t>, protocol y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</a:t>
            </a:r>
            <a:r>
              <a:rPr lang="en-US" sz="2000" dirty="0" err="1"/>
              <a:t>actuará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164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7" grpId="0" animBg="1"/>
      <p:bldP spid="7" grpId="1" animBg="1"/>
      <p:bldP spid="8" grpId="0"/>
      <p:bldP spid="8" grpId="1"/>
      <p:bldP spid="12" grpId="0" animBg="1"/>
      <p:bldP spid="12" grpId="1" animBg="1"/>
      <p:bldP spid="16" grpId="0"/>
      <p:bldP spid="1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CC5CD-A3BA-0B38-79FF-C80C7BBA7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E417EA3-76B9-A7FB-965F-544D4E0EC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2D8BDA54-58B8-3607-D520-7945E2B85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2E8467-3FCE-7946-15BD-7C459D8D1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602C298-7600-4CC7-FBCA-7BEF01454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A2BE4ED-7044-7177-EACC-EA4374B5D36B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máquina</a:t>
            </a:r>
            <a:r>
              <a:rPr lang="en-US" sz="4400" dirty="0"/>
              <a:t>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D8441E-7E95-6B4A-FA8A-1F823FDAE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CFD95D1-2871-5140-8634-B4522A0F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7CC8BF-E8EE-4E88-E8D5-1DC16B9B7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F5486A-F3AE-C3B5-9028-650C2FEA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38FDDC-00E9-9674-9292-A09E4FB8AB24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064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F88B4-6268-7000-38BC-89B954290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E0ECB7-3C7D-9976-DC81-45CD13148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4" b="14754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70F596-675F-4E99-FB05-1E3F2F2E4B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" b="5369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8F6A386-1264-836D-7F51-B8D21BE2C10B}"/>
              </a:ext>
            </a:extLst>
          </p:cNvPr>
          <p:cNvSpPr/>
          <p:nvPr/>
        </p:nvSpPr>
        <p:spPr>
          <a:xfrm>
            <a:off x="2292350" y="439468"/>
            <a:ext cx="654050" cy="67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66B387C-1229-C7A9-F341-0702B8B21A27}"/>
              </a:ext>
            </a:extLst>
          </p:cNvPr>
          <p:cNvSpPr/>
          <p:nvPr/>
        </p:nvSpPr>
        <p:spPr>
          <a:xfrm>
            <a:off x="4527552" y="439468"/>
            <a:ext cx="711198" cy="67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2C4B2B-0020-5386-651E-D37668355F3E}"/>
              </a:ext>
            </a:extLst>
          </p:cNvPr>
          <p:cNvSpPr/>
          <p:nvPr/>
        </p:nvSpPr>
        <p:spPr>
          <a:xfrm>
            <a:off x="1228725" y="4595208"/>
            <a:ext cx="1565275" cy="281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38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54B71-B922-7142-FDBC-C8586E81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CA4ACD-AB78-9734-F245-435BBA3C11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 b="1449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5E78C3-8F18-9F28-5BFE-07FF2E8F68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2492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26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AA01C-4CE6-AC28-E971-39BA05AB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BC5BBF-6751-8332-C937-67F96A383F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" b="1044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7C5A54-C4AB-775B-B359-412E1ED4C1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728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239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D41A6-9EAE-1100-35F8-E87A0A5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0CD256-D8A5-E871-78B6-9F232B5C70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" b="5382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33D559-3A5B-28C3-A339-F4FDE4A62C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" b="378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250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29A45-4ACE-CA73-A1D6-41859D5F6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151E6F-E95F-59DF-92FE-75519F4D41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5" b="6985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C979CC-B005-2AE4-5A2D-18C411CC2B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 b="5461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92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AD4095-5B0B-56DE-8662-B1D42D935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E85874-9DEB-37E5-CA79-E40C6E8A44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298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D195550-2A51-5772-5122-06B860464A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r="529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23798-EA69-AEFC-E0FF-2FD359A7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837EC16-1152-88C4-F2EB-42E1E3A3F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CF70DD44-FA3F-8EB3-1DEC-3898D588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5DC9833-D2A9-C47D-F644-462AF31CF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375DEE0-5687-15DB-7B69-DF3E3571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D896228-BBAD-FB56-E894-8089528D813F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máquina</a:t>
            </a:r>
            <a:r>
              <a:rPr lang="en-US" sz="4400" dirty="0"/>
              <a:t>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302B3-DC0D-A5A9-8C67-1201BEAF6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C7E6CA-86DE-4FDE-6834-200FA856E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B616A9-9227-3ADB-BA8A-065B2368F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D5CAB-BEA3-8F85-60EF-E9D116B50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CCD975-FA8F-8FBF-2AF7-5BC8DF081CCD}"/>
              </a:ext>
            </a:extLst>
          </p:cNvPr>
          <p:cNvSpPr txBox="1">
            <a:spLocks/>
          </p:cNvSpPr>
          <p:nvPr/>
        </p:nvSpPr>
        <p:spPr>
          <a:xfrm>
            <a:off x="3247271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130479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65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F4B61-5BDB-EBF6-BA4F-2FBDDE230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7B7DBB0-C251-5F1E-85D3-0B7E7BFA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6F0E764-23F6-6956-2876-6448A55DE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8BCE54-31E2-8CBF-EB43-010F7BEB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212858-736A-5B39-EAD2-ABD6D6F4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24FFC0C-73B9-3373-E4F0-9131A49FED0E}"/>
              </a:ext>
            </a:extLst>
          </p:cNvPr>
          <p:cNvSpPr txBox="1">
            <a:spLocks/>
          </p:cNvSpPr>
          <p:nvPr/>
        </p:nvSpPr>
        <p:spPr>
          <a:xfrm>
            <a:off x="484630" y="2085688"/>
            <a:ext cx="4231588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Descripción de </a:t>
            </a:r>
            <a:r>
              <a:rPr lang="en-US" sz="6000" dirty="0" err="1"/>
              <a:t>los</a:t>
            </a:r>
            <a:r>
              <a:rPr lang="en-US" sz="6000" dirty="0"/>
              <a:t> </a:t>
            </a:r>
            <a:r>
              <a:rPr lang="en-US" sz="6000" dirty="0" err="1"/>
              <a:t>procesos</a:t>
            </a:r>
            <a:r>
              <a:rPr lang="en-US" sz="6000" dirty="0"/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F3B39C-8E1C-59FB-0709-CDCB7E29D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8DA61AB2-CB88-B0EC-B589-CDA7EBC91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8577157-B72A-91CA-CF2C-BD6385592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C8EDB7-EF4B-B381-9BF1-4B46C240B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98545C-11F6-1FE9-1B55-DEB12F21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E40FC7DE-A3AD-3410-AADB-EA7C53496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CC127-691E-C870-0717-E801F484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10EAE31-B47A-ED8B-41B9-5F65EE1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457695-7F06-8FED-C3B7-CED55E2C5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BBF930-C425-EC2C-0A31-38964574C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69654A4-2080-DC02-1369-73058B78F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5D2218DC-F491-5E87-34AA-367767418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DBDDB-D9A9-0AA9-BE4D-7203C7CB0D87}"/>
              </a:ext>
            </a:extLst>
          </p:cNvPr>
          <p:cNvSpPr txBox="1">
            <a:spLocks/>
          </p:cNvSpPr>
          <p:nvPr/>
        </p:nvSpPr>
        <p:spPr>
          <a:xfrm>
            <a:off x="1997743" y="3120420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alojará</a:t>
            </a:r>
            <a:r>
              <a:rPr lang="en-US" sz="2000" dirty="0"/>
              <a:t> la VM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774B930-65C1-CD8E-420F-FC138F0752E2}"/>
              </a:ext>
            </a:extLst>
          </p:cNvPr>
          <p:cNvSpPr txBox="1">
            <a:spLocks/>
          </p:cNvSpPr>
          <p:nvPr/>
        </p:nvSpPr>
        <p:spPr>
          <a:xfrm>
            <a:off x="1556784" y="4102872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especifica</a:t>
            </a:r>
            <a:r>
              <a:rPr lang="en-US" sz="2000" dirty="0"/>
              <a:t> en 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se </a:t>
            </a:r>
            <a:r>
              <a:rPr lang="en-US" sz="2000" dirty="0" err="1"/>
              <a:t>crea</a:t>
            </a:r>
            <a:r>
              <a:rPr lang="en-US" sz="2000" dirty="0"/>
              <a:t> la VM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A2FA2AE-631F-466A-70A6-332B21BCD457}"/>
              </a:ext>
            </a:extLst>
          </p:cNvPr>
          <p:cNvSpPr txBox="1">
            <a:spLocks/>
          </p:cNvSpPr>
          <p:nvPr/>
        </p:nvSpPr>
        <p:spPr>
          <a:xfrm>
            <a:off x="1564607" y="4411363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la VM y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SO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8143CDA-E342-1E5D-67F9-02BB7CB3BCC4}"/>
              </a:ext>
            </a:extLst>
          </p:cNvPr>
          <p:cNvSpPr txBox="1">
            <a:spLocks/>
          </p:cNvSpPr>
          <p:nvPr/>
        </p:nvSpPr>
        <p:spPr>
          <a:xfrm>
            <a:off x="950200" y="4714555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Especifica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administrador</a:t>
            </a:r>
            <a:endParaRPr lang="en-US" sz="2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FC8ED83-0CF7-9954-1E3F-D1B7BA9C4722}"/>
              </a:ext>
            </a:extLst>
          </p:cNvPr>
          <p:cNvSpPr txBox="1">
            <a:spLocks/>
          </p:cNvSpPr>
          <p:nvPr/>
        </p:nvSpPr>
        <p:spPr>
          <a:xfrm>
            <a:off x="944466" y="5010449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Genera claves SSH </a:t>
            </a:r>
            <a:r>
              <a:rPr lang="en-US" sz="2000" dirty="0" err="1"/>
              <a:t>automáticamente</a:t>
            </a:r>
            <a:r>
              <a:rPr lang="en-US" sz="2000" dirty="0"/>
              <a:t>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acceso</a:t>
            </a:r>
            <a:endParaRPr lang="en-U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968388-AE2F-BD09-0026-4FCDAF89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Azure CLI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578D4E-52F1-5CF0-BF97-4B65A5258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8084" y="2743084"/>
            <a:ext cx="3412355" cy="2883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664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C3E99-0E0B-4963-0340-22A756C1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EC19EB5-F8F0-DB38-6193-6DE3AD419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9448FB9D-B75D-B305-1CAD-11A48A04C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1BDC63-B3B8-1939-2139-DB80581EF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B8CEB9F-F4F8-2A3A-1A1F-CA735F808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9E2531B-2ADD-C09F-608B-C1A07362C4FB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máquina</a:t>
            </a:r>
            <a:r>
              <a:rPr lang="en-US" sz="4400" dirty="0"/>
              <a:t>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A9E247-0C8A-0712-E15E-FF5F0BA5A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A8BF652-2FFF-EFCF-82FA-1568E65A0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1E1A1E-53FC-2A95-33A4-9E25567E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B078BE-E570-2CA8-F6EB-C820241EA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9746A8-6FB5-8AEA-0BC9-DE52C64823AF}"/>
              </a:ext>
            </a:extLst>
          </p:cNvPr>
          <p:cNvSpPr txBox="1">
            <a:spLocks/>
          </p:cNvSpPr>
          <p:nvPr/>
        </p:nvSpPr>
        <p:spPr>
          <a:xfrm>
            <a:off x="2517021" y="421682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722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6BBD9-4C4F-1472-2F80-C4D58DCE1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EF75209-F63A-4748-935A-9791BEC48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7CD92E-7626-AA70-346B-AC7EB5CB7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888E248-6B2F-2E1E-776A-B288CA74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23E1223-506E-B719-CC0C-B15092CD9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6374FBB-3416-8569-4470-6FCDEB2CB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588EA1-4B4E-9BD9-5D86-295B23E7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ARM </a:t>
            </a:r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(Archivo JSON)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962180-93D1-8929-B65C-AE032C377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2" y="2065261"/>
            <a:ext cx="3347341" cy="4684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54383B-7C74-C660-C70C-F544098402C4}"/>
              </a:ext>
            </a:extLst>
          </p:cNvPr>
          <p:cNvSpPr/>
          <p:nvPr/>
        </p:nvSpPr>
        <p:spPr>
          <a:xfrm>
            <a:off x="181589" y="2222701"/>
            <a:ext cx="3263614" cy="291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0C36C3B-8C1C-A3A3-1447-9386FE592693}"/>
              </a:ext>
            </a:extLst>
          </p:cNvPr>
          <p:cNvSpPr txBox="1">
            <a:spLocks/>
          </p:cNvSpPr>
          <p:nvPr/>
        </p:nvSpPr>
        <p:spPr>
          <a:xfrm>
            <a:off x="3535280" y="1912011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Aporta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schema y la version del </a:t>
            </a:r>
            <a:r>
              <a:rPr lang="en-US" sz="2000" dirty="0" err="1"/>
              <a:t>contenido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5DE1A27-346B-1113-178A-7C6E01376ECB}"/>
              </a:ext>
            </a:extLst>
          </p:cNvPr>
          <p:cNvSpPr/>
          <p:nvPr/>
        </p:nvSpPr>
        <p:spPr>
          <a:xfrm>
            <a:off x="181589" y="2566337"/>
            <a:ext cx="1945661" cy="1909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8B7597E-C909-AD0A-E286-F193743373DC}"/>
              </a:ext>
            </a:extLst>
          </p:cNvPr>
          <p:cNvSpPr txBox="1">
            <a:spLocks/>
          </p:cNvSpPr>
          <p:nvPr/>
        </p:nvSpPr>
        <p:spPr>
          <a:xfrm>
            <a:off x="3535280" y="3154299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parámetros como el nombre de la máquina virtual, el nombre y contraseña del usuario administrador</a:t>
            </a:r>
            <a:endParaRPr lang="en-US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A3F4D-C12E-815E-0B44-30E4D62B205B}"/>
              </a:ext>
            </a:extLst>
          </p:cNvPr>
          <p:cNvSpPr/>
          <p:nvPr/>
        </p:nvSpPr>
        <p:spPr>
          <a:xfrm>
            <a:off x="181589" y="4508220"/>
            <a:ext cx="2899312" cy="2241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5719738-EF29-6DFE-721F-85F48733AD97}"/>
              </a:ext>
            </a:extLst>
          </p:cNvPr>
          <p:cNvSpPr txBox="1">
            <a:spLocks/>
          </p:cNvSpPr>
          <p:nvPr/>
        </p:nvSpPr>
        <p:spPr>
          <a:xfrm>
            <a:off x="3619251" y="5121026"/>
            <a:ext cx="4355406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, </a:t>
            </a:r>
            <a:r>
              <a:rPr lang="en-US" sz="2000" dirty="0" err="1"/>
              <a:t>versión</a:t>
            </a:r>
            <a:r>
              <a:rPr lang="en-US" sz="2000" dirty="0"/>
              <a:t> de API, </a:t>
            </a:r>
            <a:r>
              <a:rPr lang="en-US" sz="2000" dirty="0" err="1"/>
              <a:t>tamaño</a:t>
            </a:r>
            <a:r>
              <a:rPr lang="en-US" sz="2000" dirty="0"/>
              <a:t> de la VM,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F8DA40-8EBA-F6BB-0912-2ADC193C8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7773" y="2065262"/>
            <a:ext cx="3139257" cy="476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9D26D85-8EB7-F0E3-ACD9-44655012A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8" y="600312"/>
            <a:ext cx="1386774" cy="13867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4F180B3-EDD8-5676-479F-47F574DD97FD}"/>
              </a:ext>
            </a:extLst>
          </p:cNvPr>
          <p:cNvSpPr/>
          <p:nvPr/>
        </p:nvSpPr>
        <p:spPr>
          <a:xfrm>
            <a:off x="9149934" y="2071313"/>
            <a:ext cx="1670466" cy="1027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8D43665-3AE1-3895-8EAE-8D9EF6A4969A}"/>
              </a:ext>
            </a:extLst>
          </p:cNvPr>
          <p:cNvSpPr txBox="1">
            <a:spLocks/>
          </p:cNvSpPr>
          <p:nvPr/>
        </p:nvSpPr>
        <p:spPr>
          <a:xfrm>
            <a:off x="3713801" y="1992093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También se 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SO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544199-C689-4BB8-DF5B-9F4DEFE60B5F}"/>
              </a:ext>
            </a:extLst>
          </p:cNvPr>
          <p:cNvSpPr/>
          <p:nvPr/>
        </p:nvSpPr>
        <p:spPr>
          <a:xfrm>
            <a:off x="9017696" y="3670443"/>
            <a:ext cx="3049334" cy="3163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E89DD5C-9D43-C696-1348-0A2616A8FA1F}"/>
              </a:ext>
            </a:extLst>
          </p:cNvPr>
          <p:cNvSpPr txBox="1">
            <a:spLocks/>
          </p:cNvSpPr>
          <p:nvPr/>
        </p:nvSpPr>
        <p:spPr>
          <a:xfrm>
            <a:off x="3590862" y="4914864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las </a:t>
            </a:r>
            <a:r>
              <a:rPr lang="en-US" sz="2000" dirty="0" err="1"/>
              <a:t>características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de la red virtual </a:t>
            </a:r>
            <a:r>
              <a:rPr lang="en-US" sz="2000" dirty="0" err="1"/>
              <a:t>creada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67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7" grpId="0" animBg="1"/>
      <p:bldP spid="7" grpId="1" animBg="1"/>
      <p:bldP spid="8" grpId="0"/>
      <p:bldP spid="8" grpId="1"/>
      <p:bldP spid="17" grpId="0" animBg="1"/>
      <p:bldP spid="17" grpId="1" animBg="1"/>
      <p:bldP spid="18" grpId="0"/>
      <p:bldP spid="1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8B251-5EBC-D159-14FF-725FC949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6572FC0-8CAA-FF2C-DC73-97701E449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F5B1CF0-D1B9-7119-3332-017E10D88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642E426-8527-BAD8-A248-DD478025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7412244-922B-8F7A-787D-C902550DD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A1DAD7C5-1E9A-C845-A382-EF4EEB69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27CD9A-18B6-0034-24AE-0D5BBA84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47AB73-835B-BF40-6FE6-EA3262F2F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4" y="2101047"/>
            <a:ext cx="3011357" cy="465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6AC8621-B208-6B08-F1C8-2363ED7689BA}"/>
              </a:ext>
            </a:extLst>
          </p:cNvPr>
          <p:cNvSpPr/>
          <p:nvPr/>
        </p:nvSpPr>
        <p:spPr>
          <a:xfrm>
            <a:off x="65732" y="2656847"/>
            <a:ext cx="1928168" cy="75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4D875F7-B7D6-20D1-CD63-1528535D2C1A}"/>
              </a:ext>
            </a:extLst>
          </p:cNvPr>
          <p:cNvSpPr txBox="1">
            <a:spLocks/>
          </p:cNvSpPr>
          <p:nvPr/>
        </p:nvSpPr>
        <p:spPr>
          <a:xfrm>
            <a:off x="3169273" y="2574031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recursos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A5DBC55-0877-DB78-BDC6-A999A39028EC}"/>
              </a:ext>
            </a:extLst>
          </p:cNvPr>
          <p:cNvSpPr/>
          <p:nvPr/>
        </p:nvSpPr>
        <p:spPr>
          <a:xfrm>
            <a:off x="62708" y="3489377"/>
            <a:ext cx="2778781" cy="1088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0654908-0826-5FFA-E9EC-E2ED1845F8EB}"/>
              </a:ext>
            </a:extLst>
          </p:cNvPr>
          <p:cNvSpPr txBox="1">
            <a:spLocks/>
          </p:cNvSpPr>
          <p:nvPr/>
        </p:nvSpPr>
        <p:spPr>
          <a:xfrm>
            <a:off x="3174061" y="3480534"/>
            <a:ext cx="35645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la red virtual con rango de direcciones 10.0.0.0/16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8F0F4B-1F5A-403B-9BA1-8F5160BDEFE3}"/>
              </a:ext>
            </a:extLst>
          </p:cNvPr>
          <p:cNvSpPr/>
          <p:nvPr/>
        </p:nvSpPr>
        <p:spPr>
          <a:xfrm>
            <a:off x="62708" y="4646273"/>
            <a:ext cx="2778782" cy="2099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9E4C41-C3CA-C6D0-9F24-289748E06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940" y="2004800"/>
            <a:ext cx="3049151" cy="48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374AC0E-0A1D-A12E-48B6-D2B8648A9209}"/>
              </a:ext>
            </a:extLst>
          </p:cNvPr>
          <p:cNvSpPr txBox="1">
            <a:spLocks/>
          </p:cNvSpPr>
          <p:nvPr/>
        </p:nvSpPr>
        <p:spPr>
          <a:xfrm>
            <a:off x="3169273" y="5261020"/>
            <a:ext cx="2899577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las </a:t>
            </a:r>
            <a:r>
              <a:rPr lang="en-US" sz="1600" dirty="0" err="1"/>
              <a:t>características</a:t>
            </a:r>
            <a:r>
              <a:rPr lang="en-US" sz="1600" dirty="0"/>
              <a:t> de la </a:t>
            </a:r>
            <a:r>
              <a:rPr lang="en-US" sz="1600" dirty="0" err="1"/>
              <a:t>subred</a:t>
            </a:r>
            <a:r>
              <a:rPr lang="en-US" sz="1600" dirty="0"/>
              <a:t> </a:t>
            </a:r>
            <a:r>
              <a:rPr lang="en-US" sz="1600" dirty="0" err="1"/>
              <a:t>así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la </a:t>
            </a:r>
            <a:r>
              <a:rPr lang="en-US" sz="1600" dirty="0" err="1"/>
              <a:t>dirección</a:t>
            </a:r>
            <a:r>
              <a:rPr lang="en-US" sz="1600" dirty="0"/>
              <a:t> de IP </a:t>
            </a:r>
            <a:r>
              <a:rPr lang="en-US" sz="1600" dirty="0" err="1"/>
              <a:t>pública</a:t>
            </a:r>
            <a:endParaRPr lang="en-US" sz="1600" dirty="0"/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8211BE76-BDEA-98E4-A6FD-CFF289CB7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1C11AC0-DB86-464C-0AEE-4FFBC2B5DD5F}"/>
              </a:ext>
            </a:extLst>
          </p:cNvPr>
          <p:cNvSpPr/>
          <p:nvPr/>
        </p:nvSpPr>
        <p:spPr>
          <a:xfrm>
            <a:off x="9002569" y="2036209"/>
            <a:ext cx="2624550" cy="247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D792F4E-21E8-35B1-D153-4DBCBAAA8F72}"/>
              </a:ext>
            </a:extLst>
          </p:cNvPr>
          <p:cNvSpPr txBox="1">
            <a:spLocks/>
          </p:cNvSpPr>
          <p:nvPr/>
        </p:nvSpPr>
        <p:spPr>
          <a:xfrm>
            <a:off x="6331789" y="2767753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Se 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seguridad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61BA51-CC9A-A200-44B2-2C30AB10D53D}"/>
              </a:ext>
            </a:extLst>
          </p:cNvPr>
          <p:cNvSpPr/>
          <p:nvPr/>
        </p:nvSpPr>
        <p:spPr>
          <a:xfrm>
            <a:off x="9002569" y="4646273"/>
            <a:ext cx="3023522" cy="691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6D3F45E-C32B-2E90-89D1-C2FFAC7EC2B9}"/>
              </a:ext>
            </a:extLst>
          </p:cNvPr>
          <p:cNvSpPr txBox="1">
            <a:spLocks/>
          </p:cNvSpPr>
          <p:nvPr/>
        </p:nvSpPr>
        <p:spPr>
          <a:xfrm>
            <a:off x="6358735" y="4514850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Se </a:t>
            </a:r>
            <a:r>
              <a:rPr lang="en-US" sz="1600" dirty="0" err="1"/>
              <a:t>definen</a:t>
            </a:r>
            <a:r>
              <a:rPr lang="en-US" sz="1600" dirty="0"/>
              <a:t> las </a:t>
            </a:r>
            <a:r>
              <a:rPr lang="en-US" sz="1600" dirty="0" err="1"/>
              <a:t>reglas</a:t>
            </a:r>
            <a:r>
              <a:rPr lang="en-US" sz="1600" dirty="0"/>
              <a:t> del Firewall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C71D27F-880A-A140-8DF0-D8FB4B00CD37}"/>
              </a:ext>
            </a:extLst>
          </p:cNvPr>
          <p:cNvSpPr/>
          <p:nvPr/>
        </p:nvSpPr>
        <p:spPr>
          <a:xfrm>
            <a:off x="9002569" y="5386518"/>
            <a:ext cx="2675082" cy="1427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4EC48DB-F0C4-88E5-1E82-DF0F0A1FDD66}"/>
              </a:ext>
            </a:extLst>
          </p:cNvPr>
          <p:cNvSpPr txBox="1">
            <a:spLocks/>
          </p:cNvSpPr>
          <p:nvPr/>
        </p:nvSpPr>
        <p:spPr>
          <a:xfrm>
            <a:off x="6358735" y="5695895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Se </a:t>
            </a:r>
            <a:r>
              <a:rPr lang="en-US" sz="1600" dirty="0" err="1"/>
              <a:t>especifica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SO de la </a:t>
            </a:r>
            <a:r>
              <a:rPr lang="en-US" sz="1600" dirty="0" err="1"/>
              <a:t>Máquina</a:t>
            </a:r>
            <a:r>
              <a:rPr lang="en-US" sz="1600" dirty="0"/>
              <a:t> Virtual</a:t>
            </a:r>
          </a:p>
        </p:txBody>
      </p:sp>
    </p:spTree>
    <p:extLst>
      <p:ext uri="{BB962C8B-B14F-4D97-AF65-F5344CB8AC3E}">
        <p14:creationId xmlns:p14="http://schemas.microsoft.com/office/powerpoint/2010/main" val="12640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7" grpId="0" animBg="1"/>
      <p:bldP spid="8" grpId="0"/>
      <p:bldP spid="12" grpId="0" animBg="1"/>
      <p:bldP spid="16" grpId="0"/>
      <p:bldP spid="17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3C57C-24C6-0BEC-46E3-07E2F6982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05AF80C-DF3F-6986-5D34-ED4A0A8E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86427DCE-DE88-06A3-B874-CAE83B2D3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33246C1-FF33-28FE-79C5-41FF33335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CB49048-9409-472D-1351-A139F67D3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51CFAEE-42CC-5202-A030-58B12AF20233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410B1A-1DEE-5A1B-9DFE-C3A6693B5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58DA8EE-F123-3844-2D31-4826FC15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4A843E-4368-8FD9-AD7C-E7EA1D163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0A1B0E-6832-FBDE-17C4-F73134552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FA1E-89F3-020D-5FE9-9B9177B7D794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000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98EDE7-D73D-CB0E-E749-E83649FE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BB5E65-A24F-7A30-7D9E-2591E18A10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3" b="9063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5F35B1-08F3-9A8B-249E-5DFF06F4C2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4" b="15404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63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B0E6D-55D9-C4FA-0FC3-F594AB6A1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AB53E0-39C8-F3CC-A100-19D4C38D21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" b="3998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4B2EC5-278A-9FF7-12AB-42181A9417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r="1227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41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21A82-7AA9-A699-DD92-5273BE5D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69D54EC-7AEA-38C0-792B-287A250B3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AE620F09-5EE6-7B78-D3F1-5C5DB8CFA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745F23A-902E-9E08-3919-E0539B58E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7E6A8E3-FCFE-F91D-0CA0-C3A8E482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7BC7DD5-3668-4AC2-9570-6445317D13D0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0A5E49-90C9-0630-D239-F2FD5548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789B84E-AC56-A57D-166E-C35C5A5EC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36F2F3-A62B-5BB8-6BF3-F3E5D0B29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7AA3E8-0AE2-499F-B0D8-F82C27432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67076C-E870-4441-78FB-A67F5E9611E6}"/>
              </a:ext>
            </a:extLst>
          </p:cNvPr>
          <p:cNvSpPr txBox="1">
            <a:spLocks/>
          </p:cNvSpPr>
          <p:nvPr/>
        </p:nvSpPr>
        <p:spPr>
          <a:xfrm>
            <a:off x="3247271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20078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37FFC-24BB-EB1F-67F0-7FD01715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AD640A7-7301-A33D-BF7C-73987E4B7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E89407-A765-9EC2-719F-14F7662E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619C1D-6A6C-49D4-16CA-FBBD0C017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E3A103-B0F9-7281-4D83-DE42C63B7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55532F9-E860-0B3E-774D-6B7C06875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EFF22F-5742-BF22-D304-D88A0B4AB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3061" y="2642657"/>
            <a:ext cx="3413704" cy="32183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1E2C3FF-5FE8-6C82-13EA-C53DE0898109}"/>
              </a:ext>
            </a:extLst>
          </p:cNvPr>
          <p:cNvSpPr txBox="1">
            <a:spLocks/>
          </p:cNvSpPr>
          <p:nvPr/>
        </p:nvSpPr>
        <p:spPr>
          <a:xfrm>
            <a:off x="1999832" y="3629742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alojará</a:t>
            </a:r>
            <a:r>
              <a:rPr lang="en-US" sz="2000" dirty="0"/>
              <a:t> la red virtual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76ADB40-858E-9A44-27F4-CE011729AD6D}"/>
              </a:ext>
            </a:extLst>
          </p:cNvPr>
          <p:cNvSpPr txBox="1">
            <a:spLocks/>
          </p:cNvSpPr>
          <p:nvPr/>
        </p:nvSpPr>
        <p:spPr>
          <a:xfrm>
            <a:off x="1565223" y="2893819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la </a:t>
            </a:r>
            <a:r>
              <a:rPr lang="en-US" sz="2000" dirty="0" err="1"/>
              <a:t>suscripción</a:t>
            </a:r>
            <a:endParaRPr lang="en-US" sz="20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6892DC9-3B87-0AED-5D02-93F7A59A6130}"/>
              </a:ext>
            </a:extLst>
          </p:cNvPr>
          <p:cNvSpPr txBox="1">
            <a:spLocks/>
          </p:cNvSpPr>
          <p:nvPr/>
        </p:nvSpPr>
        <p:spPr>
          <a:xfrm>
            <a:off x="1594156" y="4279448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endParaRPr lang="en-US" sz="20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CA657C8-D5FD-4019-7114-D676D1C93305}"/>
              </a:ext>
            </a:extLst>
          </p:cNvPr>
          <p:cNvSpPr txBox="1">
            <a:spLocks/>
          </p:cNvSpPr>
          <p:nvPr/>
        </p:nvSpPr>
        <p:spPr>
          <a:xfrm>
            <a:off x="20987" y="4674197"/>
            <a:ext cx="8780512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la red y </a:t>
            </a:r>
            <a:r>
              <a:rPr lang="en-US" sz="2000" dirty="0" err="1"/>
              <a:t>subred</a:t>
            </a:r>
            <a:r>
              <a:rPr lang="en-US" sz="2000" dirty="0"/>
              <a:t> virtual y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rango</a:t>
            </a:r>
            <a:r>
              <a:rPr lang="en-US" sz="2000" dirty="0"/>
              <a:t> de </a:t>
            </a:r>
            <a:r>
              <a:rPr lang="en-US" sz="2000" dirty="0" err="1"/>
              <a:t>direcciones</a:t>
            </a:r>
            <a:r>
              <a:rPr lang="en-US" sz="2000" dirty="0"/>
              <a:t> IP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09016E1-C149-F651-CCFB-2964094E197E}"/>
              </a:ext>
            </a:extLst>
          </p:cNvPr>
          <p:cNvSpPr txBox="1">
            <a:spLocks/>
          </p:cNvSpPr>
          <p:nvPr/>
        </p:nvSpPr>
        <p:spPr>
          <a:xfrm>
            <a:off x="997204" y="5070249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la </a:t>
            </a:r>
            <a:r>
              <a:rPr lang="en-US" sz="2000" dirty="0" err="1"/>
              <a:t>región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creará</a:t>
            </a:r>
            <a:r>
              <a:rPr lang="en-US" sz="2000" dirty="0"/>
              <a:t> la red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92B4F-A1BA-58DB-5551-7AF25DA8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Azure CLI</a:t>
            </a:r>
          </a:p>
        </p:txBody>
      </p:sp>
    </p:spTree>
    <p:extLst>
      <p:ext uri="{BB962C8B-B14F-4D97-AF65-F5344CB8AC3E}">
        <p14:creationId xmlns:p14="http://schemas.microsoft.com/office/powerpoint/2010/main" val="6328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F7759-D443-87BF-6329-E33A234C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24D7266-047D-2C02-F8B5-61721CDF6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71A03B-D63F-505C-DB9B-1D3B98964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1BB8AED-40DB-5DA9-D886-88F862537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A1F592-89DE-B59A-5C4C-560B0A5B1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DD3DE71-A9B3-9E2D-A490-7F1569955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771BB-6B2F-5F82-45D6-50A41B5B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ARM </a:t>
            </a:r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(Archivo JSON)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818045-D3D5-3D7C-9D15-F4B5C4697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2" y="2100881"/>
            <a:ext cx="3347341" cy="461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80B5784-3326-C596-1DA7-264F283B9B4E}"/>
              </a:ext>
            </a:extLst>
          </p:cNvPr>
          <p:cNvSpPr/>
          <p:nvPr/>
        </p:nvSpPr>
        <p:spPr>
          <a:xfrm>
            <a:off x="152855" y="2150648"/>
            <a:ext cx="3285997" cy="291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095E7A2-F557-0BDA-5F08-1CCBA371257D}"/>
              </a:ext>
            </a:extLst>
          </p:cNvPr>
          <p:cNvSpPr txBox="1">
            <a:spLocks/>
          </p:cNvSpPr>
          <p:nvPr/>
        </p:nvSpPr>
        <p:spPr>
          <a:xfrm>
            <a:off x="3519460" y="1840508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Aporta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schema y la version del </a:t>
            </a:r>
            <a:r>
              <a:rPr lang="en-US" sz="2000" dirty="0" err="1"/>
              <a:t>contenido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2D70E7F-340C-3507-C70A-675F6B503274}"/>
              </a:ext>
            </a:extLst>
          </p:cNvPr>
          <p:cNvSpPr/>
          <p:nvPr/>
        </p:nvSpPr>
        <p:spPr>
          <a:xfrm>
            <a:off x="152854" y="2468224"/>
            <a:ext cx="2726491" cy="4246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54CFAA5-2CD9-C52C-FB09-3375F97F950A}"/>
              </a:ext>
            </a:extLst>
          </p:cNvPr>
          <p:cNvSpPr txBox="1">
            <a:spLocks/>
          </p:cNvSpPr>
          <p:nvPr/>
        </p:nvSpPr>
        <p:spPr>
          <a:xfrm>
            <a:off x="3474076" y="4284599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parámetros como el nombre de la red virtual, así como de las subredes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F80AD2-DDF7-C687-CF8F-F5B55FDF5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820" y="2065262"/>
            <a:ext cx="2981163" cy="476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4081A5-1123-277D-A384-CE202334C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8" y="600312"/>
            <a:ext cx="1386774" cy="13867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F2504F2-6674-88B7-0C92-BA2E6E335D5D}"/>
              </a:ext>
            </a:extLst>
          </p:cNvPr>
          <p:cNvSpPr/>
          <p:nvPr/>
        </p:nvSpPr>
        <p:spPr>
          <a:xfrm>
            <a:off x="9017695" y="2065260"/>
            <a:ext cx="2970287" cy="3903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69EA62-79B3-CA9C-18B6-92DC61C7A181}"/>
              </a:ext>
            </a:extLst>
          </p:cNvPr>
          <p:cNvSpPr txBox="1">
            <a:spLocks/>
          </p:cNvSpPr>
          <p:nvPr/>
        </p:nvSpPr>
        <p:spPr>
          <a:xfrm>
            <a:off x="5594293" y="3047545"/>
            <a:ext cx="3155804" cy="1466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la </a:t>
            </a:r>
            <a:r>
              <a:rPr lang="en-US" sz="2000" dirty="0" err="1"/>
              <a:t>versión</a:t>
            </a:r>
            <a:r>
              <a:rPr lang="en-US" sz="2000" dirty="0"/>
              <a:t> API, la </a:t>
            </a:r>
            <a:r>
              <a:rPr lang="en-US" sz="2000" dirty="0" err="1"/>
              <a:t>localización</a:t>
            </a:r>
            <a:r>
              <a:rPr lang="en-US" sz="2000" dirty="0"/>
              <a:t> del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EA3BCC8-B3FC-B4ED-B143-7BB9382CD80F}"/>
              </a:ext>
            </a:extLst>
          </p:cNvPr>
          <p:cNvSpPr/>
          <p:nvPr/>
        </p:nvSpPr>
        <p:spPr>
          <a:xfrm>
            <a:off x="9017696" y="6111130"/>
            <a:ext cx="2970286" cy="735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932DCB1-38BE-578D-9D1D-D0C73B4A4620}"/>
              </a:ext>
            </a:extLst>
          </p:cNvPr>
          <p:cNvSpPr txBox="1">
            <a:spLocks/>
          </p:cNvSpPr>
          <p:nvPr/>
        </p:nvSpPr>
        <p:spPr>
          <a:xfrm>
            <a:off x="3626397" y="5968999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las outputs</a:t>
            </a:r>
          </a:p>
        </p:txBody>
      </p:sp>
    </p:spTree>
    <p:extLst>
      <p:ext uri="{BB962C8B-B14F-4D97-AF65-F5344CB8AC3E}">
        <p14:creationId xmlns:p14="http://schemas.microsoft.com/office/powerpoint/2010/main" val="34565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7" grpId="0" animBg="1"/>
      <p:bldP spid="7" grpId="1" animBg="1"/>
      <p:bldP spid="8" grpId="0"/>
      <p:bldP spid="8" grpId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B3AF2-EB90-D3F5-6007-3F1777C9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C047681-6B48-C4D4-8BB3-788D5449C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7B4D6E55-65E4-9D5E-CA29-9FC0A556D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9DB68E6-0840-98D8-03C6-24A3016A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FFAA6CA-944C-6442-CE7B-A8E500ADD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3F8988A-A536-1656-500A-709F1B5E1C79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Instancia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(o </a:t>
            </a:r>
            <a:r>
              <a:rPr lang="en-US" sz="4400" dirty="0" err="1"/>
              <a:t>máquina</a:t>
            </a:r>
            <a:r>
              <a:rPr lang="en-US" sz="4400" dirty="0"/>
              <a:t> Virtual)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ED56B1-FB01-6314-775A-FAE773F2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BEB9D5B-0D89-27F3-B4D1-F9A8522B2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9ABBF1-5D93-B738-61D7-23F6C1E91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4B4B20-080C-F109-AC2B-37699D045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4968F4-7E84-7527-A1EC-0E0DF1374395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436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E5BFB-8783-584D-E8BF-679772E83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1C260AD-817E-6A75-B2E1-B21C20B9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F7CC15-658D-B95C-1EEF-3CD38939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E65E849-308D-9E51-B00A-6F1647641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005183D-0D0B-01D8-F273-AECC08909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27438CD-785C-0DBA-037A-F8B5CD21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7567DC-06D1-FD3A-3FC4-0E72CF79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2B5EA3-F32B-4C68-97CD-273C9AFF07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78" y="2910830"/>
            <a:ext cx="3490286" cy="293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0791887-ADF0-D336-4119-3ED478B4FA44}"/>
              </a:ext>
            </a:extLst>
          </p:cNvPr>
          <p:cNvSpPr txBox="1">
            <a:spLocks/>
          </p:cNvSpPr>
          <p:nvPr/>
        </p:nvSpPr>
        <p:spPr>
          <a:xfrm>
            <a:off x="3463733" y="3491671"/>
            <a:ext cx="2234577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recursos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907CE1-5029-F17A-4327-19BA3E3CC343}"/>
              </a:ext>
            </a:extLst>
          </p:cNvPr>
          <p:cNvSpPr/>
          <p:nvPr/>
        </p:nvSpPr>
        <p:spPr>
          <a:xfrm>
            <a:off x="1073" y="3491671"/>
            <a:ext cx="2494478" cy="1023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A93EE55-A30E-2B7F-F877-BB5B81BA0F64}"/>
              </a:ext>
            </a:extLst>
          </p:cNvPr>
          <p:cNvSpPr txBox="1">
            <a:spLocks/>
          </p:cNvSpPr>
          <p:nvPr/>
        </p:nvSpPr>
        <p:spPr>
          <a:xfrm>
            <a:off x="3463733" y="4733751"/>
            <a:ext cx="2311186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la red virtual con rango de direcciones 10.0.0.0/16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693BA9D-0042-3858-6726-5A43905F1FEB}"/>
              </a:ext>
            </a:extLst>
          </p:cNvPr>
          <p:cNvSpPr/>
          <p:nvPr/>
        </p:nvSpPr>
        <p:spPr>
          <a:xfrm>
            <a:off x="-8455" y="4577748"/>
            <a:ext cx="3444113" cy="1213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33AF77-234A-E73A-4EC4-BA9BBBCB7A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9282" y="3090827"/>
            <a:ext cx="3412717" cy="2574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BED69277-89F8-0826-2479-3EEE79A07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102772E-1E22-364A-55B0-D327F0B60CAA}"/>
              </a:ext>
            </a:extLst>
          </p:cNvPr>
          <p:cNvSpPr/>
          <p:nvPr/>
        </p:nvSpPr>
        <p:spPr>
          <a:xfrm>
            <a:off x="8812578" y="3150598"/>
            <a:ext cx="3303222" cy="1153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2887288-5ED7-13E3-B382-ED38B643491B}"/>
              </a:ext>
            </a:extLst>
          </p:cNvPr>
          <p:cNvSpPr txBox="1">
            <a:spLocks/>
          </p:cNvSpPr>
          <p:nvPr/>
        </p:nvSpPr>
        <p:spPr>
          <a:xfrm>
            <a:off x="6445156" y="3470127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sz="1600" dirty="0"/>
              <a:t>Define las características de la subred así como la dirección de IP pública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FECA4D-1D45-333F-C43A-465E5405F805}"/>
              </a:ext>
            </a:extLst>
          </p:cNvPr>
          <p:cNvSpPr/>
          <p:nvPr/>
        </p:nvSpPr>
        <p:spPr>
          <a:xfrm>
            <a:off x="8806228" y="4452764"/>
            <a:ext cx="3309572" cy="1148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59B8591-75F0-7762-2F7B-A3734C03AF01}"/>
              </a:ext>
            </a:extLst>
          </p:cNvPr>
          <p:cNvSpPr txBox="1">
            <a:spLocks/>
          </p:cNvSpPr>
          <p:nvPr/>
        </p:nvSpPr>
        <p:spPr>
          <a:xfrm>
            <a:off x="6415035" y="4779679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sz="1600" dirty="0"/>
              <a:t>Define las características de la segunda subred (si la hubiera)</a:t>
            </a:r>
          </a:p>
        </p:txBody>
      </p:sp>
    </p:spTree>
    <p:extLst>
      <p:ext uri="{BB962C8B-B14F-4D97-AF65-F5344CB8AC3E}">
        <p14:creationId xmlns:p14="http://schemas.microsoft.com/office/powerpoint/2010/main" val="4619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  <p:bldP spid="14" grpId="0" animBg="1"/>
      <p:bldP spid="7" grpId="0" animBg="1"/>
      <p:bldP spid="8" grpId="0"/>
      <p:bldP spid="12" grpId="0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98133-481A-F8B6-14DA-98436B9F8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A4346AD-9ACB-77AB-F19D-4A9EAC56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065B889C-777D-9424-5BD0-F208C645E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3FE9162-4310-8C80-03C8-1DB01FC2B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D133E59-2137-9987-F58C-10753B02C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8C67DCB-FC10-08E3-1449-B503C488D538}"/>
              </a:ext>
            </a:extLst>
          </p:cNvPr>
          <p:cNvSpPr txBox="1">
            <a:spLocks/>
          </p:cNvSpPr>
          <p:nvPr/>
        </p:nvSpPr>
        <p:spPr>
          <a:xfrm>
            <a:off x="-6352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4974BC-7754-922C-9DFB-D822A3AA5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FA8D0C-AC0D-E9EE-E5DA-FFFE5BC9A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867986-6450-112A-08D2-EB72244DD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DDA40B-E541-2F58-4FEA-282F896B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BC47E-66D9-DADD-8433-2829FDB5C025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4348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0FC84-AD76-A589-81AD-1E752E40A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0DB288B-CF2F-CBC8-6029-B74F60BE7E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0363221-359B-CFD7-B258-52E2CF2D0091}"/>
              </a:ext>
            </a:extLst>
          </p:cNvPr>
          <p:cNvSpPr/>
          <p:nvPr/>
        </p:nvSpPr>
        <p:spPr>
          <a:xfrm>
            <a:off x="711198" y="1314450"/>
            <a:ext cx="1524002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3BA3C7C-15EF-CEF1-5B9D-EC1A365B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6" y="2633896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7412517-8499-5094-432D-C20D2277183A}"/>
              </a:ext>
            </a:extLst>
          </p:cNvPr>
          <p:cNvSpPr/>
          <p:nvPr/>
        </p:nvSpPr>
        <p:spPr>
          <a:xfrm>
            <a:off x="2622552" y="546100"/>
            <a:ext cx="711198" cy="264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5B6236-69A8-9533-08C1-23A90B2FB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r="2231"/>
          <a:stretch/>
        </p:blipFill>
        <p:spPr>
          <a:xfrm>
            <a:off x="6311902" y="2633897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FDA81D3-EE1F-DF5E-F94A-C1589427BA7F}"/>
              </a:ext>
            </a:extLst>
          </p:cNvPr>
          <p:cNvSpPr/>
          <p:nvPr/>
        </p:nvSpPr>
        <p:spPr>
          <a:xfrm>
            <a:off x="3898898" y="2990850"/>
            <a:ext cx="1905002" cy="309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54B1893-711C-7DAB-6C2F-026C114A43F6}"/>
              </a:ext>
            </a:extLst>
          </p:cNvPr>
          <p:cNvSpPr/>
          <p:nvPr/>
        </p:nvSpPr>
        <p:spPr>
          <a:xfrm>
            <a:off x="9959032" y="3822700"/>
            <a:ext cx="1845618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04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1C4C3-3C7A-C55A-923C-5A6F9CFA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2313DD-0FFE-A198-2032-E62AE7FC5A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5" b="5925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081036-27B8-1549-AA2E-0EB0057F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 b="1974"/>
          <a:stretch/>
        </p:blipFill>
        <p:spPr>
          <a:xfrm>
            <a:off x="340666" y="2633896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C53056-A5FD-A730-5518-EB49DC0A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b="6627"/>
          <a:stretch/>
        </p:blipFill>
        <p:spPr>
          <a:xfrm>
            <a:off x="6311902" y="2633897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38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7CFB-7FD5-2361-05DE-BD8ACD1B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C244B4E-5BC0-43FB-206B-3F8441711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F3BEF59E-F188-755A-BE48-AF13131DE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89D7E16-5326-A80D-C9BF-D762A74FD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970207D-D723-3421-A8A1-511150C9C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2171EB1-7384-23A1-57E2-625D7D56D637}"/>
              </a:ext>
            </a:extLst>
          </p:cNvPr>
          <p:cNvSpPr txBox="1">
            <a:spLocks/>
          </p:cNvSpPr>
          <p:nvPr/>
        </p:nvSpPr>
        <p:spPr>
          <a:xfrm>
            <a:off x="0" y="446097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155174-87C4-1A7C-2073-78658457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53E1FDF-9F45-FCC8-77B0-D09F3564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1AEA00-F3FD-E1D3-6E88-C7F62E5EC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42CFD9-5AC9-E61E-B1AC-A8C32B2A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6F0740-B66A-0B78-EB2B-20D4B42FC262}"/>
              </a:ext>
            </a:extLst>
          </p:cNvPr>
          <p:cNvSpPr txBox="1">
            <a:spLocks/>
          </p:cNvSpPr>
          <p:nvPr/>
        </p:nvSpPr>
        <p:spPr>
          <a:xfrm>
            <a:off x="3247271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10594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BAF25-20F1-330D-13C7-A0D79D3B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3575679-7DA4-0CE3-21B6-B3F8FD185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706427-3F4A-9481-D374-085538C6D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AB12941-0B17-F1B2-01C6-0E3A1E8A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A73C37F-F702-4A3F-5697-DD74F736F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3E8F3D9-CCEE-4746-C930-1FCB442C3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DA0D3B-80CC-B0A4-7416-0D3A0F3E012E}"/>
              </a:ext>
            </a:extLst>
          </p:cNvPr>
          <p:cNvSpPr txBox="1">
            <a:spLocks/>
          </p:cNvSpPr>
          <p:nvPr/>
        </p:nvSpPr>
        <p:spPr>
          <a:xfrm>
            <a:off x="2005675" y="217910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alojará</a:t>
            </a:r>
            <a:r>
              <a:rPr lang="en-US" sz="2000" dirty="0"/>
              <a:t> la VM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015FCE7-B486-D449-2448-ACDC25983A67}"/>
              </a:ext>
            </a:extLst>
          </p:cNvPr>
          <p:cNvSpPr txBox="1">
            <a:spLocks/>
          </p:cNvSpPr>
          <p:nvPr/>
        </p:nvSpPr>
        <p:spPr>
          <a:xfrm>
            <a:off x="1595744" y="2966599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dirección</a:t>
            </a:r>
            <a:r>
              <a:rPr lang="en-US" sz="2000" dirty="0"/>
              <a:t> IP </a:t>
            </a:r>
            <a:r>
              <a:rPr lang="en-US" sz="2000" dirty="0" err="1"/>
              <a:t>pública</a:t>
            </a:r>
            <a:r>
              <a:rPr lang="en-US" sz="2000" dirty="0"/>
              <a:t>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</a:t>
            </a:r>
            <a:r>
              <a:rPr lang="en-US" sz="2000" dirty="0" err="1"/>
              <a:t>entrante</a:t>
            </a:r>
            <a:endParaRPr lang="en-US" sz="20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0107FB-40A4-D3B2-DBB2-162050D60DD5}"/>
              </a:ext>
            </a:extLst>
          </p:cNvPr>
          <p:cNvSpPr txBox="1">
            <a:spLocks/>
          </p:cNvSpPr>
          <p:nvPr/>
        </p:nvSpPr>
        <p:spPr>
          <a:xfrm>
            <a:off x="1611619" y="4171202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balanceador</a:t>
            </a:r>
            <a:r>
              <a:rPr lang="en-US" sz="2000" dirty="0"/>
              <a:t> de carga y se vincula a la IP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4D59D12-9504-ED93-391D-A980FFB39691}"/>
              </a:ext>
            </a:extLst>
          </p:cNvPr>
          <p:cNvSpPr txBox="1">
            <a:spLocks/>
          </p:cNvSpPr>
          <p:nvPr/>
        </p:nvSpPr>
        <p:spPr>
          <a:xfrm>
            <a:off x="2033020" y="5766171"/>
            <a:ext cx="6749436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regla</a:t>
            </a:r>
            <a:r>
              <a:rPr lang="en-US" sz="2000" dirty="0"/>
              <a:t> de </a:t>
            </a:r>
            <a:r>
              <a:rPr lang="en-US" sz="2000" dirty="0" err="1"/>
              <a:t>equilibrio</a:t>
            </a:r>
            <a:r>
              <a:rPr lang="en-US" sz="2000" dirty="0"/>
              <a:t> de carga para </a:t>
            </a:r>
            <a:r>
              <a:rPr lang="en-US" sz="2000" dirty="0" err="1"/>
              <a:t>definir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distribuirá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endParaRPr lang="en-U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BDC964-2256-EDB1-42DE-A81B30F3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Azure CLI</a:t>
            </a:r>
          </a:p>
        </p:txBody>
      </p:sp>
      <p:pic>
        <p:nvPicPr>
          <p:cNvPr id="4" name="Imagen 3" descr="Imagen que contiene texto, teléfono, celular, tabla&#10;&#10;El contenido generado por IA puede ser incorrecto.">
            <a:extLst>
              <a:ext uri="{FF2B5EF4-FFF2-40B4-BE49-F238E27FC236}">
                <a16:creationId xmlns:a16="http://schemas.microsoft.com/office/drawing/2014/main" id="{D62CDDF9-76E3-765C-D7A3-65053DEFB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4" y="1975999"/>
            <a:ext cx="3002103" cy="487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71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BBF30-72E9-D168-3143-F5844BCB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590C843-A7D1-55B5-6440-BDD1C26A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89FBF8C6-2FF1-EBF7-B0C6-CDC6213C3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851CF8E-2E0A-6601-874E-525BB47B5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4867982-6F01-1B42-EF97-8D10EFB75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46BAB7-94F8-D13A-EC24-FEBD1E023451}"/>
              </a:ext>
            </a:extLst>
          </p:cNvPr>
          <p:cNvSpPr txBox="1">
            <a:spLocks/>
          </p:cNvSpPr>
          <p:nvPr/>
        </p:nvSpPr>
        <p:spPr>
          <a:xfrm>
            <a:off x="0" y="446097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A0AB26-638F-D270-D836-D520B387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BA68502-375E-3A0C-BD64-C7BC5F54A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A882ED-E8DB-FEE9-195B-871363841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7A6183-9B6A-133E-A496-58BD2841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177107-C26F-50C1-30FD-B4DA385606B8}"/>
              </a:ext>
            </a:extLst>
          </p:cNvPr>
          <p:cNvSpPr txBox="1">
            <a:spLocks/>
          </p:cNvSpPr>
          <p:nvPr/>
        </p:nvSpPr>
        <p:spPr>
          <a:xfrm>
            <a:off x="2510671" y="423799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037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EF56D-B096-2DE4-4FCA-BD80A4832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33B5FE2-D05F-E09A-F9D3-13FDDCE09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FA31C6-0F5F-BB49-D8DF-7C2488423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FD036B1-DC01-F9FF-72B3-F497B225F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8036FE-7062-CFA2-8F91-5976B4DF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A4CCA25-A984-1C04-B16D-1D89F390E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0B40D9-AADB-3D16-EB34-8899B8ED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ARM </a:t>
            </a:r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(Archivo JSON)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205C06-F398-2558-BD5C-EE2C90320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18" y="2100881"/>
            <a:ext cx="3042929" cy="461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C803CF2-78BC-98E2-0B5D-270EC120FB4D}"/>
              </a:ext>
            </a:extLst>
          </p:cNvPr>
          <p:cNvSpPr/>
          <p:nvPr/>
        </p:nvSpPr>
        <p:spPr>
          <a:xfrm>
            <a:off x="243718" y="2137055"/>
            <a:ext cx="3042930" cy="51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2A83538-8B5E-956E-6CDC-179C2F72B342}"/>
              </a:ext>
            </a:extLst>
          </p:cNvPr>
          <p:cNvSpPr txBox="1">
            <a:spLocks/>
          </p:cNvSpPr>
          <p:nvPr/>
        </p:nvSpPr>
        <p:spPr>
          <a:xfrm>
            <a:off x="3322182" y="1977798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Aporta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schema y la version del </a:t>
            </a:r>
            <a:r>
              <a:rPr lang="en-US" sz="2000" dirty="0" err="1"/>
              <a:t>contenido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5F5A5FC-A166-BBBB-CAE1-4D5B1A5DA07F}"/>
              </a:ext>
            </a:extLst>
          </p:cNvPr>
          <p:cNvSpPr/>
          <p:nvPr/>
        </p:nvSpPr>
        <p:spPr>
          <a:xfrm>
            <a:off x="336551" y="2653988"/>
            <a:ext cx="2159000" cy="4060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D6A5CE80-33E8-C79F-6F6A-8E4E2CC643B1}"/>
              </a:ext>
            </a:extLst>
          </p:cNvPr>
          <p:cNvSpPr txBox="1">
            <a:spLocks/>
          </p:cNvSpPr>
          <p:nvPr/>
        </p:nvSpPr>
        <p:spPr>
          <a:xfrm>
            <a:off x="3322182" y="4342832"/>
            <a:ext cx="2952124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parámetros como el nombre del balanceador, </a:t>
            </a:r>
            <a:r>
              <a:rPr lang="es-ES" sz="2000" dirty="0" err="1"/>
              <a:t>etc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33FD39-C75C-A0F1-3401-F0EB5994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2258" y="2115088"/>
            <a:ext cx="2981163" cy="4699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FC8979-AAEB-9D1D-2843-9E41D8A50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8" y="600312"/>
            <a:ext cx="1386774" cy="13867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A37CF3B-4A60-05E4-AA14-E7E0B5C056F0}"/>
              </a:ext>
            </a:extLst>
          </p:cNvPr>
          <p:cNvSpPr/>
          <p:nvPr/>
        </p:nvSpPr>
        <p:spPr>
          <a:xfrm>
            <a:off x="9012259" y="2096379"/>
            <a:ext cx="2975724" cy="3815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B613AD-5C99-FE8B-08AA-B3890FC3F49D}"/>
              </a:ext>
            </a:extLst>
          </p:cNvPr>
          <p:cNvSpPr txBox="1">
            <a:spLocks/>
          </p:cNvSpPr>
          <p:nvPr/>
        </p:nvSpPr>
        <p:spPr>
          <a:xfrm>
            <a:off x="5594293" y="2991659"/>
            <a:ext cx="3155804" cy="1466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la </a:t>
            </a:r>
            <a:r>
              <a:rPr lang="en-US" sz="2000" dirty="0" err="1"/>
              <a:t>regla</a:t>
            </a:r>
            <a:r>
              <a:rPr lang="en-US" sz="2000" dirty="0"/>
              <a:t> de </a:t>
            </a:r>
            <a:r>
              <a:rPr lang="en-US" sz="2000" dirty="0" err="1"/>
              <a:t>balanceo</a:t>
            </a:r>
            <a:r>
              <a:rPr lang="en-US" sz="2000" dirty="0"/>
              <a:t> para </a:t>
            </a:r>
            <a:r>
              <a:rPr lang="en-US" sz="2000" dirty="0" err="1"/>
              <a:t>distribuir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en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puerto</a:t>
            </a:r>
            <a:r>
              <a:rPr lang="en-US" sz="2000" dirty="0"/>
              <a:t> </a:t>
            </a:r>
            <a:r>
              <a:rPr lang="en-US" sz="2000" dirty="0" err="1"/>
              <a:t>indicado</a:t>
            </a:r>
            <a:endParaRPr lang="en-US" sz="2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40263A0-CDDB-830A-0609-F45484FF30AA}"/>
              </a:ext>
            </a:extLst>
          </p:cNvPr>
          <p:cNvSpPr/>
          <p:nvPr/>
        </p:nvSpPr>
        <p:spPr>
          <a:xfrm>
            <a:off x="9012258" y="5946287"/>
            <a:ext cx="2970286" cy="852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29DE5C6-21A4-1A8E-881F-498AEA5C1B8A}"/>
              </a:ext>
            </a:extLst>
          </p:cNvPr>
          <p:cNvSpPr txBox="1">
            <a:spLocks/>
          </p:cNvSpPr>
          <p:nvPr/>
        </p:nvSpPr>
        <p:spPr>
          <a:xfrm>
            <a:off x="3626397" y="5883017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31689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7" grpId="0" animBg="1"/>
      <p:bldP spid="7" grpId="1" animBg="1"/>
      <p:bldP spid="8" grpId="0"/>
      <p:bldP spid="8" grpId="1"/>
      <p:bldP spid="17" grpId="0" animBg="1"/>
      <p:bldP spid="17" grpId="1" animBg="1"/>
      <p:bldP spid="18" grpId="0"/>
      <p:bldP spid="1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AAD35-9BEF-705B-44BC-EE466CE55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9B54E9B-F5A9-334B-154F-0924A0642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413809-521D-E926-0169-B6BEE195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F080841-C7C5-5FC3-78A7-1EE3910FB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3BF29AB-530E-6E37-4579-82E118C6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834EAAB-0ED2-F507-F097-F097A80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B0A77-64F6-6EAA-9271-948BAED4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116D3A-9C9E-78B0-07F0-FDCAD079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4" y="2240221"/>
            <a:ext cx="3011357" cy="4376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55F13B9-B675-A164-177D-9ECF18504070}"/>
              </a:ext>
            </a:extLst>
          </p:cNvPr>
          <p:cNvSpPr/>
          <p:nvPr/>
        </p:nvSpPr>
        <p:spPr>
          <a:xfrm>
            <a:off x="80442" y="2810599"/>
            <a:ext cx="2072208" cy="739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9D90BEE-0DB6-EE50-433B-699B3829F71C}"/>
              </a:ext>
            </a:extLst>
          </p:cNvPr>
          <p:cNvSpPr txBox="1">
            <a:spLocks/>
          </p:cNvSpPr>
          <p:nvPr/>
        </p:nvSpPr>
        <p:spPr>
          <a:xfrm>
            <a:off x="3103629" y="2752061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recursos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E94C529-5B9A-A284-C672-FBD7F2BF4DCF}"/>
              </a:ext>
            </a:extLst>
          </p:cNvPr>
          <p:cNvSpPr/>
          <p:nvPr/>
        </p:nvSpPr>
        <p:spPr>
          <a:xfrm>
            <a:off x="80442" y="3629742"/>
            <a:ext cx="2870830" cy="1151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7096C50-1B72-0984-676B-4BE98A4B359B}"/>
              </a:ext>
            </a:extLst>
          </p:cNvPr>
          <p:cNvSpPr txBox="1">
            <a:spLocks/>
          </p:cNvSpPr>
          <p:nvPr/>
        </p:nvSpPr>
        <p:spPr>
          <a:xfrm>
            <a:off x="3103629" y="3731351"/>
            <a:ext cx="35645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una IP pública para el balanceador de carga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6E12040-A7CB-D171-2693-5BA4C9539253}"/>
              </a:ext>
            </a:extLst>
          </p:cNvPr>
          <p:cNvSpPr/>
          <p:nvPr/>
        </p:nvSpPr>
        <p:spPr>
          <a:xfrm>
            <a:off x="80442" y="4899139"/>
            <a:ext cx="2891358" cy="1666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10976C-D5C9-9B5D-79A7-764FC95B8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9661" y="2160523"/>
            <a:ext cx="3431390" cy="4520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B910039-C0A5-F6AE-F0E3-20D6B18E2079}"/>
              </a:ext>
            </a:extLst>
          </p:cNvPr>
          <p:cNvSpPr txBox="1">
            <a:spLocks/>
          </p:cNvSpPr>
          <p:nvPr/>
        </p:nvSpPr>
        <p:spPr>
          <a:xfrm>
            <a:off x="3169273" y="5261020"/>
            <a:ext cx="2899577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las </a:t>
            </a:r>
            <a:r>
              <a:rPr lang="en-US" sz="1600" dirty="0" err="1"/>
              <a:t>características</a:t>
            </a:r>
            <a:r>
              <a:rPr lang="en-US" sz="1600" dirty="0"/>
              <a:t> del </a:t>
            </a:r>
            <a:r>
              <a:rPr lang="en-US" sz="1600" dirty="0" err="1"/>
              <a:t>balanceador</a:t>
            </a:r>
            <a:r>
              <a:rPr lang="en-US" sz="1600" dirty="0"/>
              <a:t> de carga</a:t>
            </a: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AFB18251-2BA8-D1CF-5CF3-092CE1C94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7415FA5-739B-3D47-2915-351B7211ADA1}"/>
              </a:ext>
            </a:extLst>
          </p:cNvPr>
          <p:cNvSpPr/>
          <p:nvPr/>
        </p:nvSpPr>
        <p:spPr>
          <a:xfrm>
            <a:off x="8798406" y="2158231"/>
            <a:ext cx="2720494" cy="908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FA2BF5-9365-4925-FEAC-F854C7546D61}"/>
              </a:ext>
            </a:extLst>
          </p:cNvPr>
          <p:cNvSpPr txBox="1">
            <a:spLocks/>
          </p:cNvSpPr>
          <p:nvPr/>
        </p:nvSpPr>
        <p:spPr>
          <a:xfrm>
            <a:off x="6409651" y="2246786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un backend pool para </a:t>
            </a:r>
            <a:r>
              <a:rPr lang="en-US" sz="1600" dirty="0" err="1"/>
              <a:t>asociar</a:t>
            </a:r>
            <a:r>
              <a:rPr lang="en-US" sz="1600" dirty="0"/>
              <a:t> las </a:t>
            </a:r>
            <a:r>
              <a:rPr lang="en-US" sz="1600" dirty="0" err="1"/>
              <a:t>máquinas</a:t>
            </a:r>
            <a:r>
              <a:rPr lang="en-US" sz="1600" dirty="0"/>
              <a:t> </a:t>
            </a:r>
            <a:r>
              <a:rPr lang="en-US" sz="1600" dirty="0" err="1"/>
              <a:t>virtuales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A82C921-F47D-0942-A064-73C39A92636E}"/>
              </a:ext>
            </a:extLst>
          </p:cNvPr>
          <p:cNvSpPr/>
          <p:nvPr/>
        </p:nvSpPr>
        <p:spPr>
          <a:xfrm>
            <a:off x="8798406" y="3122021"/>
            <a:ext cx="2720494" cy="1392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B53C1F9-58AB-4C9B-0133-79467F1827DE}"/>
              </a:ext>
            </a:extLst>
          </p:cNvPr>
          <p:cNvSpPr txBox="1">
            <a:spLocks/>
          </p:cNvSpPr>
          <p:nvPr/>
        </p:nvSpPr>
        <p:spPr>
          <a:xfrm>
            <a:off x="6406661" y="3432860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 err="1"/>
              <a:t>Configura</a:t>
            </a:r>
            <a:r>
              <a:rPr lang="en-US" sz="1600" dirty="0"/>
              <a:t> un health probe en un </a:t>
            </a:r>
            <a:r>
              <a:rPr lang="en-US" sz="1600" dirty="0" err="1"/>
              <a:t>puerto</a:t>
            </a:r>
            <a:r>
              <a:rPr lang="en-US" sz="1600" dirty="0"/>
              <a:t> </a:t>
            </a:r>
            <a:r>
              <a:rPr lang="en-US" sz="1600" dirty="0" err="1"/>
              <a:t>determinado</a:t>
            </a:r>
            <a:endParaRPr lang="en-US" sz="16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6BDF44F-6ABA-A07E-F42D-D977113498E1}"/>
              </a:ext>
            </a:extLst>
          </p:cNvPr>
          <p:cNvSpPr/>
          <p:nvPr/>
        </p:nvSpPr>
        <p:spPr>
          <a:xfrm>
            <a:off x="8798405" y="4616879"/>
            <a:ext cx="3399565" cy="2058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C42801-C58B-064B-C9DB-60CBFF97F0FF}"/>
              </a:ext>
            </a:extLst>
          </p:cNvPr>
          <p:cNvSpPr txBox="1">
            <a:spLocks/>
          </p:cNvSpPr>
          <p:nvPr/>
        </p:nvSpPr>
        <p:spPr>
          <a:xfrm>
            <a:off x="6406660" y="5396348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regla</a:t>
            </a:r>
            <a:r>
              <a:rPr lang="en-US" sz="1600" dirty="0"/>
              <a:t> de </a:t>
            </a:r>
            <a:r>
              <a:rPr lang="en-US" sz="1600" dirty="0" err="1"/>
              <a:t>balanceo</a:t>
            </a:r>
            <a:r>
              <a:rPr lang="en-US" sz="1600" dirty="0"/>
              <a:t> de carga para </a:t>
            </a:r>
            <a:r>
              <a:rPr lang="en-US" sz="1600" dirty="0" err="1"/>
              <a:t>distribuir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tráfico</a:t>
            </a:r>
            <a:r>
              <a:rPr lang="en-US" sz="1600" dirty="0"/>
              <a:t> en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puerto</a:t>
            </a:r>
            <a:r>
              <a:rPr lang="en-US" sz="1600" dirty="0"/>
              <a:t> </a:t>
            </a:r>
            <a:r>
              <a:rPr lang="en-US" sz="1600" dirty="0" err="1"/>
              <a:t>indicado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76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7" grpId="0" animBg="1"/>
      <p:bldP spid="8" grpId="0"/>
      <p:bldP spid="12" grpId="0" animBg="1"/>
      <p:bldP spid="16" grpId="0"/>
      <p:bldP spid="17" grpId="0" animBg="1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65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A4760-F3AB-F1AF-F3BD-AD2CDE6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710C48A-BFBB-4563-E346-DCF7D8AA1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54BE31-105C-347E-EDB7-7AB3BCB73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511B72D-DCAA-F6F8-4202-2660CA8B0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9F59D78-2304-E20D-980B-9FFE7AB5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B556F24-3EC1-8C9C-C292-5CEC04A2E39F}"/>
              </a:ext>
            </a:extLst>
          </p:cNvPr>
          <p:cNvSpPr txBox="1">
            <a:spLocks/>
          </p:cNvSpPr>
          <p:nvPr/>
        </p:nvSpPr>
        <p:spPr>
          <a:xfrm>
            <a:off x="-628" y="1353746"/>
            <a:ext cx="4582977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dirty="0" err="1"/>
              <a:t>Comparativa</a:t>
            </a:r>
            <a:r>
              <a:rPr lang="en-US" sz="4200" dirty="0"/>
              <a:t> de las </a:t>
            </a:r>
            <a:r>
              <a:rPr lang="en-US" sz="4200" dirty="0" err="1"/>
              <a:t>características</a:t>
            </a:r>
            <a:endParaRPr lang="en-US" sz="42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530477-F3BA-6313-5D29-C925C74A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0F3B3DDE-616A-C967-D6DA-A3E653140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ED4C266-14DB-EFC7-06AA-F1BCDFFC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AA7039-104E-2409-7433-3C7EDABA3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4E5146-4EF5-0755-2D00-7377FCF03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B36E8F6-D348-7777-242F-A35B87E05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388C8-7489-4D19-7E78-852F20FA9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D9B42-5A4C-A787-9182-23CB378654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BD8A0D-F6C9-3D59-E599-56ABBD2123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8" b="11378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D296156-DEE7-0B6B-8838-67AB1C9F4FA0}"/>
              </a:ext>
            </a:extLst>
          </p:cNvPr>
          <p:cNvSpPr/>
          <p:nvPr/>
        </p:nvSpPr>
        <p:spPr>
          <a:xfrm>
            <a:off x="774700" y="679450"/>
            <a:ext cx="654050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EFFD275-9D3C-730C-22B5-E275E577417E}"/>
              </a:ext>
            </a:extLst>
          </p:cNvPr>
          <p:cNvSpPr/>
          <p:nvPr/>
        </p:nvSpPr>
        <p:spPr>
          <a:xfrm>
            <a:off x="831850" y="1631950"/>
            <a:ext cx="654050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DF7A29-01A1-B17C-B5C8-5E9E13FC34E9}"/>
              </a:ext>
            </a:extLst>
          </p:cNvPr>
          <p:cNvSpPr/>
          <p:nvPr/>
        </p:nvSpPr>
        <p:spPr>
          <a:xfrm>
            <a:off x="10204450" y="392058"/>
            <a:ext cx="1225550" cy="23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33C445D-5D6A-FA05-51A4-1253D63274F9}"/>
              </a:ext>
            </a:extLst>
          </p:cNvPr>
          <p:cNvSpPr/>
          <p:nvPr/>
        </p:nvSpPr>
        <p:spPr>
          <a:xfrm>
            <a:off x="1222374" y="3695700"/>
            <a:ext cx="3006726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DFE3245-57D9-AFC1-A266-EA681413B47E}"/>
              </a:ext>
            </a:extLst>
          </p:cNvPr>
          <p:cNvSpPr/>
          <p:nvPr/>
        </p:nvSpPr>
        <p:spPr>
          <a:xfrm>
            <a:off x="2365374" y="4787242"/>
            <a:ext cx="8461376" cy="654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8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4F808-0F38-301F-3314-AD161C51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27FE8A0-ADB4-C02D-6B34-38B06E39B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1FEAA96-5431-F6AE-A587-D16F5D5DF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7C222E5-DED6-B98A-ACE0-886DFE58B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98E6E29-791B-33AF-4BA3-243A89709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467A5BE-7DC9-12A3-4DBA-D1FB9F6C2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1FC3F93-AE71-1D10-0268-BA428E0E93FF}"/>
              </a:ext>
            </a:extLst>
          </p:cNvPr>
          <p:cNvSpPr txBox="1">
            <a:spLocks/>
          </p:cNvSpPr>
          <p:nvPr/>
        </p:nvSpPr>
        <p:spPr>
          <a:xfrm>
            <a:off x="675281" y="2517516"/>
            <a:ext cx="6714888" cy="1373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Consola</a:t>
            </a:r>
            <a:r>
              <a:rPr lang="en-US" dirty="0"/>
              <a:t> Gráfica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79675D-5B62-9EA2-B5A8-059DBC515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F3C503F-ED3A-4738-0821-8CDABA26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6FC8B59C-62AB-08A7-6F5C-B61F208F9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23A7A5A-49AD-BEEF-F6C9-5A3A7540C6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Altamente funcional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Permite gestionar y configurar una gran cantidad de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muy completa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compleja y difícil de navegar en proyectos grandes o con muchos 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5ACD90-589D-3906-50C5-35F2872A8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8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872D616-3E41-1939-8438-BF32A7D860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Permite gestionar la infraestructura de forma visual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muy intuitiva y amigable, fácil de personalizar con diferentes vistas y dashboards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Configuración algo abrumadora en proyectos voluminosos o en configuraciones más avanzadas</a:t>
            </a:r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831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247DE-1F52-0CA1-CA4E-D479A13D2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0863551-FE1B-2AAA-8454-3BE743633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A1C63F9-0F86-6B98-6094-9A7761A86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07D7E08-CA91-E955-35D6-CF0B4A91E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C0828A9-DD4E-8401-4D4E-F1A1EC4DB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867DB698-94AA-4815-4C5B-DAD13888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13ACB7-8D8E-3390-9079-FBC2061A627A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CLI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Consola</a:t>
            </a:r>
            <a:r>
              <a:rPr lang="en-US" dirty="0"/>
              <a:t> de commandos)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AA2C20-EBA0-9061-D844-92EA996BC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F4E56AF4-B767-4D43-D55A-B3B28077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C7FEF03E-DB5F-0779-C5B0-2A67F8C32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E23BFF6-35EC-7E81-87FE-216A7E08DC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Basado en Python y bien documentado, adecuada para scripts y automatización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Permite interactuar con casi todos los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muy completa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Difícil para nuevos usuarios, sintaxis compleja en algunos 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4B0F38-FAAF-860D-0123-DD447AE0E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088D8E0-1DC1-32DD-6911-C4652FDB68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Robusta y eficiente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Sintaxis clara y concisa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Ciertos comandos pueden ser menos intuitivos</a:t>
            </a:r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30136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3A82D-B3BD-4593-0794-01C4721A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7D195F4-04F4-F389-FD4D-ED5A0300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D68E46E-C877-80BB-4296-695CA6A86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BE2AF16-D0A2-0A04-3F97-7F3270925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F10ABD4-D3CD-E387-AF9D-1A4B04257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9486B5F-6F63-F398-685A-3820E04F9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0FD386-11E3-1C48-CAE2-5A6BC1D54681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9BF5C3-2EA2-E569-E5A2-1AA556D7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C41C990C-7FF2-005A-0C7E-4916163A5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2C1E046D-09A0-E79E-AFBF-0291EFC0E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4E4C408E-FF0F-1ACC-8542-8E20750D594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Altamente integrable usando plantillas JSON/YAML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Adecuado para entornos de alta automatización y replicación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Compatible con Terraform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Complejo de utilizar para nuevos usuarios por su sintaxis y estructuras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3F706A-4F02-D5B8-AD96-ECB7C6A7B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594E6BC-700B-0B29-85DF-9B3091DB35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Integración profunda usando plantillas JSON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Buen soporte y documentación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Soporte con Terraform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La sintaxis de JSON puede ser compleja y propensa a errores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64701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1F0A2-183C-1ACD-52A2-A54E0628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FADF5B11-DFAD-AA1C-A06E-F34E3B59C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F4FA066-D6FF-9BBF-78E0-AC3C92653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A5DC519-42B8-5295-92D2-E6553C7C6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D36D7A8-195F-2343-D1B5-82074EA8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FE6571A-236E-7C6E-EE8F-0927439FC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FE7F939-357E-3C00-454D-98CE030C77FF}"/>
              </a:ext>
            </a:extLst>
          </p:cNvPr>
          <p:cNvSpPr txBox="1">
            <a:spLocks/>
          </p:cNvSpPr>
          <p:nvPr/>
        </p:nvSpPr>
        <p:spPr>
          <a:xfrm>
            <a:off x="693042" y="2542799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Facilidad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20A90B-5477-00BA-C8B1-1DC97A225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E5578954-6986-B637-1116-2436A4AB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6E3AC71E-AF58-B428-E9EB-CFB131298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4333AD2-89B0-AF54-057E-6371D4AF317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Gran cantidad de documentación y tutoriales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Flexible para ajustarse a proyectos de diferentes tamaños y complejidades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Configuración confusa en proyectos sobrecargados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Curva de aprendizaje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27FA39-E04E-A357-91D3-0EAAFC13C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9D81E0E-3508-3091-D192-EB1259810F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Se integra fácilmente con herramientas como Active Directory y Office 365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Fácil de usar sobre todo para usuarios ya familiarizados con Microsoft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Menos flexible o escalable para necesidades más avanzadas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83389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55988-0D26-5EC2-1319-AB0D209C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255C572-69C9-9D18-F6D1-FBB60CFDD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A297530-6A39-C83B-0BC3-FF9550FE8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D0A7AE7-ECF2-DFFA-37DF-D4BA66251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18561C8-2319-7764-D67A-98A5098D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A022F70-BBA5-8E6F-210C-DB4D8365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605EB3-1EBA-1C87-D808-415CFA63D590}"/>
              </a:ext>
            </a:extLst>
          </p:cNvPr>
          <p:cNvSpPr txBox="1">
            <a:spLocks/>
          </p:cNvSpPr>
          <p:nvPr/>
        </p:nvSpPr>
        <p:spPr>
          <a:xfrm>
            <a:off x="693042" y="2542799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Costes </a:t>
            </a:r>
            <a:r>
              <a:rPr lang="en-US" dirty="0" err="1"/>
              <a:t>aproximados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B54A9A-BB07-3CA1-2560-C4CBB045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67BC587E-8D8B-8840-CC11-EBBD3A183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E22C0DAC-AE1D-66F4-2BE3-6BA298640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1FCAC050-EEE2-BDED-F30F-78D01A6AB06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Precios basados en el uso de recursos y competitivos en muchos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Variedad de servicios que permiten adaptarse a diferentes presupuestos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Costes altos si no gestionan adecuadamente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6769DB-CB3C-E10E-D9E8-AE0BEA910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87FABCF-0FD7-A015-91EE-066FEC6C061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Precios competitivos, especialmente para empresas que ya están en el ecosistema de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Precios más baratos en términos de máquinas virtuales y almacenamiento que sus competidores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Sistema de precios complejo, requiere una buena planificación</a:t>
            </a:r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6114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9F1C9-2934-71E4-5A77-6735795B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2C24BE6-2231-92F0-DD7B-AA839686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5A451BE-9D85-BC0D-ED10-49759495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6A21954-8E58-7B7E-4F5D-C4D1CBEF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0009D35-73C6-39EE-A358-DAC96D705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BF34C6D-07E3-6C0E-3CA5-6879274A8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097F844-ED70-0008-648E-DED31BED9FF0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dirty="0"/>
              <a:t>Diferencias en configuraciones y opciones disponibles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6695E6-EE22-D379-364D-DB4912C7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BE0AD7E1-991E-7A06-FF8B-9A56EC7E5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0E787F5C-67C0-4FCE-9166-0F61ACC5D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568914F-0045-3ED0-22CD-67C023B18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Amplia gama de servicios en áreas como Big Data, Machine Learning y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Control granular (Más control sobre las configuraciones)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Complicada la gestión de configuraciones en arquitecturas complejas (control granular)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E79A7A-4A05-3A3A-FBD5-33ABBE8F2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B38F155-DBF7-D87F-DF03-3C99D418F2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Fuerte integración con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Soluciones híbridas y es más fuerte en entorno de nube privada y </a:t>
            </a:r>
            <a:r>
              <a:rPr lang="es-ES" dirty="0" err="1"/>
              <a:t>on</a:t>
            </a:r>
            <a:r>
              <a:rPr lang="es-ES" dirty="0"/>
              <a:t>-premise (Azure Arc y </a:t>
            </a:r>
            <a:r>
              <a:rPr lang="es-ES" dirty="0" err="1"/>
              <a:t>Stack</a:t>
            </a:r>
            <a:r>
              <a:rPr lang="es-ES" dirty="0"/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Facilidad para empresas (fácil integración con su infraestructura existente)</a:t>
            </a:r>
          </a:p>
          <a:p>
            <a:pPr algn="l"/>
            <a:endParaRPr lang="es-ES" sz="22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8328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C564A-0E67-918E-98B8-2260F9531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288F48D-CA34-827A-2AE2-0802CC5B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A4E336B-72C7-6434-9117-36D261A10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7BF4E72-1BDD-057E-18A5-CEC552BAA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53DF635-427C-3B10-BA99-CE2D1D0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F465A26-0951-A702-CAD0-A5F8397D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FD53E18-640D-F000-C3B8-29673768648C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dirty="0"/>
              <a:t>Implementación Práctica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8EA6FA9-1A5D-F61B-2E56-119D942E0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FE44977-5195-D5CB-E531-029F1623C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A2F8BC35-02E2-1BA8-75DD-D67520075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6A0EA434-09F2-22DC-E362-589DBC7403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Rapidez al comenzar a usar los servicios básicos como EC2(Máquinas virtuales), S3(almacenamiento) y VPC(redes)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Amazon </a:t>
            </a:r>
            <a:r>
              <a:rPr lang="es-ES" sz="2200" dirty="0" err="1"/>
              <a:t>Lightsail</a:t>
            </a:r>
            <a:r>
              <a:rPr lang="es-ES" sz="2200" dirty="0"/>
              <a:t>, implementación de aplicaciones con configuraciones predefinidas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Amazon </a:t>
            </a:r>
            <a:r>
              <a:rPr lang="es-ES" sz="2200" dirty="0" err="1"/>
              <a:t>Lightsail</a:t>
            </a:r>
            <a:r>
              <a:rPr lang="es-ES" sz="2200" dirty="0"/>
              <a:t> se controla principalmente mediante CLI o </a:t>
            </a:r>
            <a:r>
              <a:rPr lang="es-ES" sz="2200" dirty="0" err="1"/>
              <a:t>IaC</a:t>
            </a:r>
            <a:endParaRPr lang="es-E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32D217-5A3A-1BA3-3030-3F7AC1891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ED3EA0A-0FE3-12CB-B7BF-6B4155BF4F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Uso de Azure </a:t>
            </a:r>
            <a:r>
              <a:rPr lang="es-ES" dirty="0" err="1"/>
              <a:t>Resource</a:t>
            </a:r>
            <a:r>
              <a:rPr lang="es-ES" dirty="0"/>
              <a:t> </a:t>
            </a:r>
            <a:r>
              <a:rPr lang="es-ES" dirty="0" err="1"/>
              <a:t>Groups</a:t>
            </a:r>
            <a:r>
              <a:rPr lang="es-ES" dirty="0"/>
              <a:t> para organizar los recursos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Implementación sencilla especialmente para usuarios familiarizados con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ES" sz="22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58695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1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7D9CD-82C5-A47E-485A-31B1055B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 resumen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6DC2114-8B17-1C9A-80EC-B309A2A14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09970"/>
              </p:ext>
            </p:extLst>
          </p:nvPr>
        </p:nvGraphicFramePr>
        <p:xfrm>
          <a:off x="681038" y="2270810"/>
          <a:ext cx="10800810" cy="441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270">
                  <a:extLst>
                    <a:ext uri="{9D8B030D-6E8A-4147-A177-3AD203B41FA5}">
                      <a16:colId xmlns:a16="http://schemas.microsoft.com/office/drawing/2014/main" val="816931449"/>
                    </a:ext>
                  </a:extLst>
                </a:gridCol>
                <a:gridCol w="3600270">
                  <a:extLst>
                    <a:ext uri="{9D8B030D-6E8A-4147-A177-3AD203B41FA5}">
                      <a16:colId xmlns:a16="http://schemas.microsoft.com/office/drawing/2014/main" val="1206292412"/>
                    </a:ext>
                  </a:extLst>
                </a:gridCol>
                <a:gridCol w="3600270">
                  <a:extLst>
                    <a:ext uri="{9D8B030D-6E8A-4147-A177-3AD203B41FA5}">
                      <a16:colId xmlns:a16="http://schemas.microsoft.com/office/drawing/2014/main" val="1359577884"/>
                    </a:ext>
                  </a:extLst>
                </a:gridCol>
              </a:tblGrid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Característica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Azure</a:t>
                      </a:r>
                    </a:p>
                  </a:txBody>
                  <a:tcPr anchor="ctr">
                    <a:solidFill>
                      <a:srgbClr val="099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AWS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763208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Consola Gráfica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Intuitiva y fácil de usar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Amigable, con más opciones avanzadas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20605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Azure CLI, comandos sencillos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AWS CLI, potente y versátil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048675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Infrastructure as Code (</a:t>
                      </a:r>
                      <a:r>
                        <a:rPr lang="es-ES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IaC</a:t>
                      </a:r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ARM Templates, </a:t>
                      </a:r>
                      <a:r>
                        <a:rPr lang="pt-B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soporte</a:t>
                      </a:r>
                      <a:r>
                        <a:rPr lang="pt-B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para Terraform</a:t>
                      </a:r>
                      <a:endParaRPr lang="es-ES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CloudFormation</a:t>
                      </a:r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 compatible con Terraform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15150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Facilidad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Fácil de aprender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Mayor curva de aprendizaje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970174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Costes Aproximados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Variables según región y tipo de 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Generalmente competitivo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239672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Opciones de Configuración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Amplias, pero con menos personalización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Extensa y muy personalizable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199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7C8A2F-BF4A-BEFE-EAB3-9360D1B7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6311D7E9-81D7-80FF-DE87-59EDC7B8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B334B9A-2823-2A4E-0845-84AE75CE8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BBE48A1-3353-1A7A-1F85-B6FF84828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69121B8-8FAF-3D6E-2C90-F3611EB2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831FF89-89E2-6AD5-152C-44568512B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335032-A0F6-69C6-61F9-4180D6F8132F}"/>
              </a:ext>
            </a:extLst>
          </p:cNvPr>
          <p:cNvSpPr txBox="1">
            <a:spLocks/>
          </p:cNvSpPr>
          <p:nvPr/>
        </p:nvSpPr>
        <p:spPr>
          <a:xfrm>
            <a:off x="837928" y="2329348"/>
            <a:ext cx="6714888" cy="1373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dirty="0"/>
              <a:t>CONCLUSIÓN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D73402-5DE0-E700-E704-3057D4FC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3E8E41F7-74A8-3E57-8F45-0873521D6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650791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474A97E7-C253-ECFF-96E1-65D19875D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3902374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C389000-DA7B-42BF-2414-70E31E695BF6}"/>
              </a:ext>
            </a:extLst>
          </p:cNvPr>
          <p:cNvSpPr txBox="1">
            <a:spLocks/>
          </p:cNvSpPr>
          <p:nvPr/>
        </p:nvSpPr>
        <p:spPr>
          <a:xfrm>
            <a:off x="111205" y="464074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Perfecto para empresas integradas en el ecosistema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Fácil de usar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amigable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Idea para entornos híbridos</a:t>
            </a:r>
          </a:p>
          <a:p>
            <a:endParaRPr lang="es-ES" sz="1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1C338D-71FA-6440-58AC-305AE319949A}"/>
              </a:ext>
            </a:extLst>
          </p:cNvPr>
          <p:cNvSpPr txBox="1"/>
          <p:nvPr/>
        </p:nvSpPr>
        <p:spPr>
          <a:xfrm>
            <a:off x="111206" y="80053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Ideal para organizaciones con necesidades complejas y proyectos a gran escala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Amplia variedad de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Control granular perfecto para arquitecturas avanzadas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Mayor curva de aprendizaje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Estructura de precios complicada</a:t>
            </a:r>
          </a:p>
          <a:p>
            <a:endParaRPr lang="es-ES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FD95D61-B2F9-01DC-6963-6D5F5B4D1AD5}"/>
              </a:ext>
            </a:extLst>
          </p:cNvPr>
          <p:cNvSpPr txBox="1"/>
          <p:nvPr/>
        </p:nvSpPr>
        <p:spPr>
          <a:xfrm>
            <a:off x="-249799" y="2830326"/>
            <a:ext cx="4542400" cy="11973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Terraform es ideal para </a:t>
            </a:r>
            <a:r>
              <a:rPr lang="es-ES" dirty="0" err="1"/>
              <a:t>IaC</a:t>
            </a:r>
            <a:r>
              <a:rPr lang="es-ES" dirty="0"/>
              <a:t> en entornos </a:t>
            </a:r>
            <a:r>
              <a:rPr lang="es-ES" dirty="0" err="1"/>
              <a:t>multi-nube</a:t>
            </a:r>
            <a:endParaRPr lang="es-E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Usar CLI para automatizar tareas repetitivas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7178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4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92684-EE87-C348-DC4F-CCBDD0A37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7EC73B0-8578-1560-4195-E925792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630F699-1CAC-6122-1C86-18650CD00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F088C60-98E0-8F3A-F0D0-A0E690A2B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181B27C-3DAA-E381-21DB-2E5BB4A16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780D563-2B5D-9819-4FD1-50CF05892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229F0D5-613F-3290-B4CF-5B47296B7514}"/>
              </a:ext>
            </a:extLst>
          </p:cNvPr>
          <p:cNvSpPr txBox="1">
            <a:spLocks/>
          </p:cNvSpPr>
          <p:nvPr/>
        </p:nvSpPr>
        <p:spPr>
          <a:xfrm>
            <a:off x="769222" y="2372271"/>
            <a:ext cx="6714888" cy="1373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dirty="0"/>
              <a:t>RECOMENDACIONES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2707EBE-8B0D-D33D-4280-0B147FFEF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22F2B89-757C-FE9D-3CCE-B18BB8E53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650791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7EBA5F64-5779-9102-3400-8C4AFB9B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3902374"/>
            <a:ext cx="2309956" cy="230995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4DBEF-14CE-44CD-B5A4-08AB01975E4B}"/>
              </a:ext>
            </a:extLst>
          </p:cNvPr>
          <p:cNvSpPr txBox="1"/>
          <p:nvPr/>
        </p:nvSpPr>
        <p:spPr>
          <a:xfrm>
            <a:off x="-221326" y="508234"/>
            <a:ext cx="7756966" cy="175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s-ES" sz="4700" dirty="0"/>
              <a:t>Si se busca flexibilidad y personalización avanzada</a:t>
            </a:r>
          </a:p>
          <a:p>
            <a:endParaRPr lang="es-ES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2D9F292-5D1B-64AF-DC32-376D8718CCEB}"/>
              </a:ext>
            </a:extLst>
          </p:cNvPr>
          <p:cNvSpPr txBox="1"/>
          <p:nvPr/>
        </p:nvSpPr>
        <p:spPr>
          <a:xfrm>
            <a:off x="-238503" y="4645169"/>
            <a:ext cx="7756966" cy="205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s-ES" sz="4700" dirty="0"/>
              <a:t>Si se busca integración con Microsoft y soluciones híbridas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9171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BA0B3-E432-2E76-9353-D941C13F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9F845D-BA0F-44CA-D13E-46194BB766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9" b="821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BA68484-2EA0-EBE7-B8FE-10150CD011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4" b="7104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0892444-E764-AA96-AAA2-687B6B8E21E1}"/>
              </a:ext>
            </a:extLst>
          </p:cNvPr>
          <p:cNvSpPr/>
          <p:nvPr/>
        </p:nvSpPr>
        <p:spPr>
          <a:xfrm>
            <a:off x="711198" y="519879"/>
            <a:ext cx="2571752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0ADA08-421A-4F69-37F2-6E67BC03B18D}"/>
              </a:ext>
            </a:extLst>
          </p:cNvPr>
          <p:cNvSpPr/>
          <p:nvPr/>
        </p:nvSpPr>
        <p:spPr>
          <a:xfrm>
            <a:off x="1517650" y="1587051"/>
            <a:ext cx="654050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2A9A2BE-9419-CF62-0D3A-F4712B144FA8}"/>
              </a:ext>
            </a:extLst>
          </p:cNvPr>
          <p:cNvSpPr/>
          <p:nvPr/>
        </p:nvSpPr>
        <p:spPr>
          <a:xfrm>
            <a:off x="2978152" y="1587051"/>
            <a:ext cx="42544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ED44D7-A877-9728-17CA-8BF6354442A1}"/>
              </a:ext>
            </a:extLst>
          </p:cNvPr>
          <p:cNvSpPr/>
          <p:nvPr/>
        </p:nvSpPr>
        <p:spPr>
          <a:xfrm>
            <a:off x="1203326" y="3875515"/>
            <a:ext cx="3368674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D3F3D1E-0783-B332-FFBB-F219A9770193}"/>
              </a:ext>
            </a:extLst>
          </p:cNvPr>
          <p:cNvSpPr/>
          <p:nvPr/>
        </p:nvSpPr>
        <p:spPr>
          <a:xfrm>
            <a:off x="1776727" y="4228418"/>
            <a:ext cx="3449323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E6AF98-0928-E403-C5D8-B887D43C792B}"/>
              </a:ext>
            </a:extLst>
          </p:cNvPr>
          <p:cNvSpPr/>
          <p:nvPr/>
        </p:nvSpPr>
        <p:spPr>
          <a:xfrm>
            <a:off x="3997328" y="1587051"/>
            <a:ext cx="42544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48AE49A-559E-E2F2-2E93-97CA8653CC01}"/>
              </a:ext>
            </a:extLst>
          </p:cNvPr>
          <p:cNvSpPr/>
          <p:nvPr/>
        </p:nvSpPr>
        <p:spPr>
          <a:xfrm>
            <a:off x="5062538" y="1587051"/>
            <a:ext cx="563561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E0299E-5189-26E6-B944-BDFA3BD592B6}"/>
              </a:ext>
            </a:extLst>
          </p:cNvPr>
          <p:cNvSpPr/>
          <p:nvPr/>
        </p:nvSpPr>
        <p:spPr>
          <a:xfrm>
            <a:off x="2322827" y="4759883"/>
            <a:ext cx="3239773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0BA0B23-5972-0896-8F47-6BD1DB40742F}"/>
              </a:ext>
            </a:extLst>
          </p:cNvPr>
          <p:cNvSpPr/>
          <p:nvPr/>
        </p:nvSpPr>
        <p:spPr>
          <a:xfrm>
            <a:off x="2218051" y="4953167"/>
            <a:ext cx="3449323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97A18DB-AC68-FDEE-FBF2-254923016628}"/>
              </a:ext>
            </a:extLst>
          </p:cNvPr>
          <p:cNvSpPr/>
          <p:nvPr/>
        </p:nvSpPr>
        <p:spPr>
          <a:xfrm>
            <a:off x="1253490" y="5143929"/>
            <a:ext cx="3496310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26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3" grpId="0" animBg="1"/>
      <p:bldP spid="12" grpId="0" animBg="1"/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990C8EA-A85B-4ECF-5F6C-7C9A5758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1" y="2314574"/>
            <a:ext cx="2228851" cy="2228851"/>
          </a:xfrm>
          <a:prstGeom prst="rect">
            <a:avLst/>
          </a:prstGeom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CA259BCF-1D4E-E5EB-BF3B-288C998CE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420" y="2344401"/>
            <a:ext cx="2228851" cy="222885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33443D6-A72D-215D-9678-A046279D9113}"/>
              </a:ext>
            </a:extLst>
          </p:cNvPr>
          <p:cNvSpPr txBox="1">
            <a:spLocks/>
          </p:cNvSpPr>
          <p:nvPr/>
        </p:nvSpPr>
        <p:spPr>
          <a:xfrm>
            <a:off x="4009910" y="2926630"/>
            <a:ext cx="4152352" cy="1067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dirty="0"/>
              <a:t>GRACIAS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36EF0F-2523-F899-E890-07F75AED88A2}"/>
              </a:ext>
            </a:extLst>
          </p:cNvPr>
          <p:cNvSpPr txBox="1">
            <a:spLocks/>
          </p:cNvSpPr>
          <p:nvPr/>
        </p:nvSpPr>
        <p:spPr>
          <a:xfrm>
            <a:off x="6496050" y="5460280"/>
            <a:ext cx="5425412" cy="1067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9962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7A7DF-CA33-78DF-FDC7-C9D2603E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D3274F-728B-2F37-F6C5-BAAED4391B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DDC9D7-F97E-385B-4C9A-3B2F8910E0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" b="1691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EAC44CC-71C6-4F25-9820-B34D6E0739FD}"/>
              </a:ext>
            </a:extLst>
          </p:cNvPr>
          <p:cNvSpPr/>
          <p:nvPr/>
        </p:nvSpPr>
        <p:spPr>
          <a:xfrm>
            <a:off x="720498" y="748076"/>
            <a:ext cx="2281147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4735D0-B587-E331-56A9-3433086BC0B3}"/>
              </a:ext>
            </a:extLst>
          </p:cNvPr>
          <p:cNvSpPr/>
          <p:nvPr/>
        </p:nvSpPr>
        <p:spPr>
          <a:xfrm>
            <a:off x="778062" y="1495517"/>
            <a:ext cx="82213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E394AB-42C5-5631-98E0-AE6BA8F28BA9}"/>
              </a:ext>
            </a:extLst>
          </p:cNvPr>
          <p:cNvSpPr/>
          <p:nvPr/>
        </p:nvSpPr>
        <p:spPr>
          <a:xfrm>
            <a:off x="3637058" y="1490219"/>
            <a:ext cx="713066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3B3FEE-FE02-7C32-D8C6-03A2871A550A}"/>
              </a:ext>
            </a:extLst>
          </p:cNvPr>
          <p:cNvSpPr/>
          <p:nvPr/>
        </p:nvSpPr>
        <p:spPr>
          <a:xfrm>
            <a:off x="1186177" y="4064874"/>
            <a:ext cx="1530129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5B8DC7-0F84-28BA-36ED-4D3A1C9E7896}"/>
              </a:ext>
            </a:extLst>
          </p:cNvPr>
          <p:cNvSpPr/>
          <p:nvPr/>
        </p:nvSpPr>
        <p:spPr>
          <a:xfrm>
            <a:off x="1186177" y="5631905"/>
            <a:ext cx="669517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5506701-823A-8B97-DCE1-136BDA7CAF14}"/>
              </a:ext>
            </a:extLst>
          </p:cNvPr>
          <p:cNvSpPr/>
          <p:nvPr/>
        </p:nvSpPr>
        <p:spPr>
          <a:xfrm>
            <a:off x="6386981" y="1490219"/>
            <a:ext cx="820033" cy="23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09FB32F-77A5-BA18-8476-6C002708379C}"/>
              </a:ext>
            </a:extLst>
          </p:cNvPr>
          <p:cNvSpPr/>
          <p:nvPr/>
        </p:nvSpPr>
        <p:spPr>
          <a:xfrm>
            <a:off x="761660" y="2218215"/>
            <a:ext cx="946116" cy="267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37F47D4-4F4E-2E5A-6021-EA31B1A33F78}"/>
              </a:ext>
            </a:extLst>
          </p:cNvPr>
          <p:cNvSpPr/>
          <p:nvPr/>
        </p:nvSpPr>
        <p:spPr>
          <a:xfrm>
            <a:off x="4455087" y="1490219"/>
            <a:ext cx="820033" cy="23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70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Berlín">
  <a:themeElements>
    <a:clrScheme name="Personalizado 4">
      <a:dk1>
        <a:srgbClr val="0070C0"/>
      </a:dk1>
      <a:lt1>
        <a:sysClr val="window" lastClr="FFFFFF"/>
      </a:lt1>
      <a:dk2>
        <a:srgbClr val="9D360E"/>
      </a:dk2>
      <a:lt2>
        <a:srgbClr val="E7E6E6"/>
      </a:lt2>
      <a:accent1>
        <a:srgbClr val="ED8900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mbra superior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ec1149-eecd-45ce-af60-3c0c5bcef8b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BA3F8C30CF58D4F84F7CBB2DCB0EFCB" ma:contentTypeVersion="10" ma:contentTypeDescription="Crear nuevo documento." ma:contentTypeScope="" ma:versionID="3945b15bc4b9ee5a352b3469587c8e08">
  <xsd:schema xmlns:xsd="http://www.w3.org/2001/XMLSchema" xmlns:xs="http://www.w3.org/2001/XMLSchema" xmlns:p="http://schemas.microsoft.com/office/2006/metadata/properties" xmlns:ns3="70ec1149-eecd-45ce-af60-3c0c5bcef8bb" targetNamespace="http://schemas.microsoft.com/office/2006/metadata/properties" ma:root="true" ma:fieldsID="5bcc1b6e1191fc7ca0a490d6e0d4eeef" ns3:_="">
    <xsd:import namespace="70ec1149-eecd-45ce-af60-3c0c5bcef8b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ec1149-eecd-45ce-af60-3c0c5bcef8b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A84EDA-7A3F-4530-BE59-949B774DE238}">
  <ds:schemaRefs>
    <ds:schemaRef ds:uri="70ec1149-eecd-45ce-af60-3c0c5bcef8bb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9DC0663-157A-4DE4-ADB2-F35A3F4922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ec1149-eecd-45ce-af60-3c0c5bcef8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7585EF-532A-4746-80D2-3D5DEAF276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985</TotalTime>
  <Words>1862</Words>
  <Application>Microsoft Office PowerPoint</Application>
  <PresentationFormat>Panorámica</PresentationFormat>
  <Paragraphs>276</Paragraphs>
  <Slides>80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4" baseType="lpstr">
      <vt:lpstr>Aptos</vt:lpstr>
      <vt:lpstr>Arial</vt:lpstr>
      <vt:lpstr>Trebuchet MS</vt:lpstr>
      <vt:lpstr>Berlín</vt:lpstr>
      <vt:lpstr>Presentación de PowerPoint</vt:lpstr>
      <vt:lpstr>Contenido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CloudFormation (Archivo YAML)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CLI</vt:lpstr>
      <vt:lpstr>Presentación de PowerPoint</vt:lpstr>
      <vt:lpstr>CloudFormation (Archivo YAML)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CLI</vt:lpstr>
      <vt:lpstr>Presentación de PowerPoint</vt:lpstr>
      <vt:lpstr>CloudFormation (Archivo YAML)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Azure CLI</vt:lpstr>
      <vt:lpstr>Presentación de PowerPoint</vt:lpstr>
      <vt:lpstr>ARM Template (Archivo JSON)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Comandos Azure CLI</vt:lpstr>
      <vt:lpstr>ARM Template (Archivo JSON)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Comandos Azure CLI</vt:lpstr>
      <vt:lpstr>Presentación de PowerPoint</vt:lpstr>
      <vt:lpstr>ARM Template (Archivo JSON)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resumen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Esteban Garcés Pérez</dc:creator>
  <cp:lastModifiedBy>Esteban Garcés Pérez</cp:lastModifiedBy>
  <cp:revision>5</cp:revision>
  <dcterms:created xsi:type="dcterms:W3CDTF">2025-02-22T19:44:36Z</dcterms:created>
  <dcterms:modified xsi:type="dcterms:W3CDTF">2025-02-24T21:32:18Z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0x0101007BA3F8C30CF58D4F84F7CBB2DCB0EFCB</vt:lpwstr>
  </property>
</Properties>
</file>